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87" r:id="rId2"/>
    <p:sldId id="280" r:id="rId3"/>
    <p:sldId id="281" r:id="rId4"/>
    <p:sldId id="282" r:id="rId5"/>
    <p:sldId id="283" r:id="rId6"/>
    <p:sldId id="284" r:id="rId7"/>
    <p:sldId id="285" r:id="rId8"/>
    <p:sldId id="256" r:id="rId9"/>
    <p:sldId id="257" r:id="rId10"/>
    <p:sldId id="288" r:id="rId11"/>
    <p:sldId id="277" r:id="rId12"/>
    <p:sldId id="279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9" r:id="rId31"/>
    <p:sldId id="275" r:id="rId32"/>
    <p:sldId id="278" r:id="rId33"/>
    <p:sldId id="290" r:id="rId34"/>
    <p:sldId id="292" r:id="rId35"/>
    <p:sldId id="276" r:id="rId36"/>
    <p:sldId id="293" r:id="rId37"/>
    <p:sldId id="28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50021"/>
    <a:srgbClr val="CC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4660"/>
  </p:normalViewPr>
  <p:slideViewPr>
    <p:cSldViewPr>
      <p:cViewPr>
        <p:scale>
          <a:sx n="35" d="100"/>
          <a:sy n="35" d="100"/>
        </p:scale>
        <p:origin x="-3810" y="-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1C9F7D-5E28-49BE-8BF7-961C037791B0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FB3A53-5700-4BDF-8884-C641EA3E8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6DF91-47D1-43D2-AC68-ED149384B2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ECA5-4082-4F80-8F45-5DE22FA646AD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D6A6-98E3-4E13-AFAB-15EE59CA9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F2BA-4F14-4C2E-A7B4-DD6E406DBCD6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C668-AE17-42F3-84BF-147E900A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BC11-B7CF-4F16-900B-67211033AA41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946A-0F34-412F-9DD4-E9AD52C33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E12F-B6F5-42E2-9CE9-80FE5B0723C3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2F61-A0E0-421B-AA7D-B20E40351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4A10-4B98-41A4-8633-B98D4F0B45E1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9CD4-FDA8-4E3A-884B-ABF9AB364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8C36-0FC2-4F2F-878B-B7D61C530FAE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4744-3930-4745-9D29-013F1A533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C81C-D961-4682-BFDB-21F57B7A222F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6B2D-582B-4A8E-81D3-A5E3889E2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6A49-5D6B-4402-AE03-5675208576C8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4AA3-52F8-49E0-866D-FF6AD8F0D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3260-0181-4CB2-91EF-991249F9BC0E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A064-55D8-42E6-A845-45421D2F9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2732-D284-4EA4-BC00-E2FF30E388B1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9E167-C213-4ECE-B8AC-800E0136E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2803-865E-40FD-95B0-CBF87E4EE3C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AA54-C58C-4DEA-B594-90FB50C75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B686-6823-4E03-84C1-F7BFA280DFC6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7853-C386-4435-8142-4E4C05A1F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E818-61F6-4D8A-9326-45972DBD13C9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7501-E97B-4DC4-A844-E0D33AA1F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A884-39D5-41C1-A20F-C4CFC86046A5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F5F9-D08C-47BA-97AB-7DC7E2C6D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CB4E0E-DA74-4106-8A81-2613C7F25B86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CFFC42-B8B9-4618-8B78-3300E3D57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4" r:id="rId4"/>
    <p:sldLayoutId id="2147483858" r:id="rId5"/>
    <p:sldLayoutId id="2147483853" r:id="rId6"/>
    <p:sldLayoutId id="2147483859" r:id="rId7"/>
    <p:sldLayoutId id="2147483860" r:id="rId8"/>
    <p:sldLayoutId id="2147483852" r:id="rId9"/>
    <p:sldLayoutId id="2147483861" r:id="rId10"/>
    <p:sldLayoutId id="2147483851" r:id="rId11"/>
    <p:sldLayoutId id="2147483850" r:id="rId12"/>
    <p:sldLayoutId id="2147483849" r:id="rId13"/>
    <p:sldLayoutId id="214748384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cap="none" smtClean="0">
                <a:effectLst/>
                <a:latin typeface="Arial" charset="0"/>
              </a:rPr>
              <a:t>Нравственная культура</a:t>
            </a:r>
            <a:br>
              <a:rPr lang="ru-RU" sz="4000" cap="none" smtClean="0">
                <a:effectLst/>
                <a:latin typeface="Arial" charset="0"/>
              </a:rPr>
            </a:br>
            <a:endParaRPr lang="ru-RU" sz="4000" cap="none" smtClean="0">
              <a:effectLst/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    </a:t>
            </a:r>
            <a:r>
              <a:rPr lang="ru-RU" sz="2800" smtClean="0">
                <a:latin typeface="Arial" charset="0"/>
              </a:rPr>
              <a:t>Мы источник веселья – и скорби рудник,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 Мы вместилище скверны – и чистый родник.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 Человек, словно в зеркале мир, - многолик.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 Он ничтожен – и он же  безмерно велик.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                  О. Хайям                   </a:t>
            </a:r>
          </a:p>
        </p:txBody>
      </p:sp>
      <p:sp>
        <p:nvSpPr>
          <p:cNvPr id="17411" name="Rectangle 5"/>
          <p:cNvSpPr>
            <a:spLocks noGrp="1" noTextEdit="1"/>
          </p:cNvSpPr>
          <p:nvPr>
            <p:ph type="clipArt" sz="half" idx="4294967295"/>
          </p:nvPr>
        </p:nvSpPr>
        <p:spPr>
          <a:xfrm>
            <a:off x="4724400" y="1554163"/>
            <a:ext cx="4267200" cy="4525962"/>
          </a:xfrm>
        </p:spPr>
      </p:sp>
      <p:pic>
        <p:nvPicPr>
          <p:cNvPr id="17412" name="Picture 6" descr="conciencia-mora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700213"/>
            <a:ext cx="3175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457200" y="4048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3200" b="1" cap="none" smtClean="0">
                <a:effectLst/>
                <a:latin typeface="Arial" charset="0"/>
              </a:rPr>
              <a:t>Стуктура морали</a:t>
            </a:r>
            <a:br>
              <a:rPr lang="uk-UA" sz="3200" b="1" cap="none" smtClean="0">
                <a:effectLst/>
                <a:latin typeface="Arial" charset="0"/>
              </a:rPr>
            </a:br>
            <a:endParaRPr lang="ru-RU" sz="3200" b="1" cap="none" smtClean="0">
              <a:effectLst/>
              <a:latin typeface="Arial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mtClean="0">
                <a:latin typeface="Arial" charset="0"/>
              </a:rPr>
              <a:t>Моральное    Моральные   Моральная</a:t>
            </a:r>
          </a:p>
          <a:p>
            <a:r>
              <a:rPr lang="uk-UA" smtClean="0">
                <a:latin typeface="Arial" charset="0"/>
              </a:rPr>
              <a:t>   Сознание       отношения    деятельность</a:t>
            </a:r>
          </a:p>
          <a:p>
            <a:pPr algn="ctr"/>
            <a:endParaRPr lang="ru-RU" smtClean="0">
              <a:latin typeface="Arial" charset="0"/>
            </a:endParaRPr>
          </a:p>
        </p:txBody>
      </p:sp>
      <p:pic>
        <p:nvPicPr>
          <p:cNvPr id="26627" name="Picture 7" descr="michelange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895600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G:\Мораль презентация\272181350_5e2cc4368b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01663"/>
            <a:ext cx="9144000" cy="7956551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458200" cy="6429396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КОМПЬЮТЕРНАЯ </a:t>
            </a:r>
            <a:r>
              <a:rPr lang="ru-RU" sz="4400" b="1" dirty="0" err="1" smtClean="0">
                <a:solidFill>
                  <a:schemeClr val="bg1"/>
                </a:solidFill>
              </a:rPr>
              <a:t>ПРЕЗентация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Возникновение и развитие                  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  морали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persona-fisica-o-persona-mo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 dirty="0"/>
          </a:p>
        </p:txBody>
      </p:sp>
      <p:sp>
        <p:nvSpPr>
          <p:cNvPr id="28675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804386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4400" smtClean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ru-RU" sz="4400" smtClean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ru-RU" sz="4400" smtClean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4400" smtClean="0">
                <a:solidFill>
                  <a:schemeClr val="tx1"/>
                </a:solidFill>
              </a:rPr>
              <a:t>Мораль охватывает все сферы поведения людей.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400" smtClean="0">
                <a:solidFill>
                  <a:schemeClr val="tx1"/>
                </a:solidFill>
              </a:rPr>
              <a:t>Цель морали — согласование личного интереса с общественным.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-142875" y="0"/>
            <a:ext cx="4357688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endParaRPr lang="ru-RU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mtClean="0">
                <a:solidFill>
                  <a:srgbClr val="000000"/>
                </a:solidFill>
              </a:rPr>
              <a:t> 	</a:t>
            </a:r>
            <a:r>
              <a:rPr lang="ru-RU" sz="4000" smtClean="0">
                <a:solidFill>
                  <a:srgbClr val="523227"/>
                </a:solidFill>
              </a:rPr>
              <a:t>Человек – </a:t>
            </a:r>
            <a:endParaRPr lang="ru-RU" sz="4000" smtClean="0">
              <a:solidFill>
                <a:srgbClr val="523227"/>
              </a:solidFill>
              <a:latin typeface="Arial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800" smtClean="0">
                <a:solidFill>
                  <a:srgbClr val="0D0D0D"/>
                </a:solidFill>
              </a:rPr>
              <a:t>часть</a:t>
            </a:r>
            <a:r>
              <a:rPr lang="ru-RU" sz="2800" smtClean="0">
                <a:solidFill>
                  <a:srgbClr val="523227"/>
                </a:solidFill>
              </a:rPr>
              <a:t>  </a:t>
            </a:r>
            <a:r>
              <a:rPr lang="ru-RU" sz="2800" smtClean="0">
                <a:solidFill>
                  <a:srgbClr val="0D0D0D"/>
                </a:solidFill>
              </a:rPr>
              <a:t>рода, сам 	он ничтожен перед 	лицом природы!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800" smtClean="0">
                <a:solidFill>
                  <a:srgbClr val="0D0D0D"/>
                </a:solidFill>
              </a:rPr>
              <a:t>	Основой морали 	древних было 	первобытное 	</a:t>
            </a:r>
            <a:r>
              <a:rPr lang="ru-RU" sz="2800" smtClean="0">
                <a:solidFill>
                  <a:srgbClr val="FF0000"/>
                </a:solidFill>
              </a:rPr>
              <a:t>равенство</a:t>
            </a:r>
            <a:r>
              <a:rPr lang="ru-RU" sz="2800" smtClean="0">
                <a:solidFill>
                  <a:srgbClr val="0D0D0D"/>
                </a:solidFill>
              </a:rPr>
              <a:t> и 	</a:t>
            </a:r>
            <a:r>
              <a:rPr lang="ru-RU" sz="2800" smtClean="0">
                <a:solidFill>
                  <a:srgbClr val="FF0000"/>
                </a:solidFill>
              </a:rPr>
              <a:t>коллективизм.</a:t>
            </a:r>
            <a:endParaRPr lang="ru-RU" sz="4000" smtClean="0">
              <a:solidFill>
                <a:srgbClr val="FF0000"/>
              </a:solidFill>
            </a:endParaRPr>
          </a:p>
        </p:txBody>
      </p:sp>
      <p:pic>
        <p:nvPicPr>
          <p:cNvPr id="29698" name="Содержимое 3" descr="nean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285750"/>
            <a:ext cx="4476750" cy="60007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072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3 группы моральных правил: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4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Священные правила (имели форму табу);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Обязательные правила;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Правила, нарушать которые </a:t>
            </a:r>
            <a:r>
              <a:rPr lang="ru-RU" sz="4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стыдно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Текст 5"/>
          <p:cNvSpPr>
            <a:spLocks noGrp="1"/>
          </p:cNvSpPr>
          <p:nvPr>
            <p:ph type="body" idx="4294967295"/>
          </p:nvPr>
        </p:nvSpPr>
        <p:spPr>
          <a:xfrm>
            <a:off x="357188" y="428625"/>
            <a:ext cx="4643437" cy="50720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/>
              <a:t>В переходный период </a:t>
            </a:r>
            <a:r>
              <a:rPr lang="ru-RU" sz="2400" smtClean="0"/>
              <a:t>от родового строя к рабовладельческому- ослабевают моральные устои.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4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/>
              <a:t>Появляются частная собственность и неравенство.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4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/>
              <a:t>Рабство становится не только социальной проблемой, но и моральной.</a:t>
            </a:r>
          </a:p>
        </p:txBody>
      </p:sp>
      <p:pic>
        <p:nvPicPr>
          <p:cNvPr id="31746" name="Содержимое 3" descr="slavery.gif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500063"/>
            <a:ext cx="4129087" cy="51435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14313" y="357188"/>
            <a:ext cx="4643437" cy="550068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Моральные права впервые обусловлены такой ценностью, как     </a:t>
            </a:r>
            <a:r>
              <a:rPr lang="ru-RU" u="sng" dirty="0" smtClean="0">
                <a:solidFill>
                  <a:srgbClr val="0070C0"/>
                </a:solidFill>
              </a:rPr>
              <a:t>свобода.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Рабы- фактически вне её!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Первобытный коллективизм заменяется индивидуализмом.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770" name="Содержимое 3" descr="1492747_13201185_wallpapers_ru_041105_duh_svobod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428625"/>
            <a:ext cx="4286250" cy="49291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714875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mtClean="0">
                <a:solidFill>
                  <a:srgbClr val="FF0000"/>
                </a:solidFill>
              </a:rPr>
              <a:t>     </a:t>
            </a:r>
            <a:r>
              <a:rPr lang="ru-RU" sz="3600" smtClean="0">
                <a:solidFill>
                  <a:srgbClr val="FF0000"/>
                </a:solidFill>
                <a:latin typeface="Arial" charset="0"/>
              </a:rPr>
              <a:t>Х</a:t>
            </a:r>
            <a:r>
              <a:rPr lang="ru-RU" sz="3600" smtClean="0">
                <a:solidFill>
                  <a:srgbClr val="FF0000"/>
                </a:solidFill>
              </a:rPr>
              <a:t>ристианская        </a:t>
            </a:r>
            <a:r>
              <a:rPr lang="ru-RU" sz="3600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sz="3600" smtClean="0">
                <a:solidFill>
                  <a:srgbClr val="FF0000"/>
                </a:solidFill>
              </a:rPr>
              <a:t>мораль</a:t>
            </a:r>
            <a:endParaRPr lang="ru-RU" sz="3600" smtClean="0">
              <a:solidFill>
                <a:srgbClr val="FF0000"/>
              </a:solidFill>
              <a:latin typeface="Arial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800" smtClean="0">
                <a:solidFill>
                  <a:srgbClr val="3B2C24"/>
                </a:solidFill>
              </a:rPr>
              <a:t>Основой морали становятся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mtClean="0">
                <a:solidFill>
                  <a:srgbClr val="3B2C24"/>
                </a:solidFill>
              </a:rPr>
              <a:t>  </a:t>
            </a:r>
            <a:r>
              <a:rPr lang="ru-RU" smtClean="0">
                <a:solidFill>
                  <a:srgbClr val="0D0D0D"/>
                </a:solidFill>
              </a:rPr>
              <a:t>10 заповедей</a:t>
            </a:r>
            <a:r>
              <a:rPr lang="ru-RU" sz="3600" smtClean="0">
                <a:solidFill>
                  <a:srgbClr val="0D0D0D"/>
                </a:solidFill>
              </a:rPr>
              <a:t>!</a:t>
            </a:r>
            <a:endParaRPr lang="ru-RU" sz="3600" smtClean="0">
              <a:solidFill>
                <a:srgbClr val="0D0D0D"/>
              </a:solidFill>
              <a:latin typeface="Arial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800" smtClean="0">
                <a:solidFill>
                  <a:srgbClr val="3B2C24"/>
                </a:solidFill>
              </a:rPr>
              <a:t>Характерной чертой </a:t>
            </a:r>
            <a:r>
              <a:rPr lang="ru-RU" sz="2800" smtClean="0">
                <a:solidFill>
                  <a:srgbClr val="3B2C24"/>
                </a:solidFill>
                <a:latin typeface="Arial" charset="0"/>
              </a:rPr>
              <a:t> </a:t>
            </a:r>
            <a:r>
              <a:rPr lang="ru-RU" sz="2800" smtClean="0">
                <a:solidFill>
                  <a:srgbClr val="3B2C24"/>
                </a:solidFill>
              </a:rPr>
              <a:t>морали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800" smtClean="0">
                <a:solidFill>
                  <a:srgbClr val="3B2C24"/>
                </a:solidFill>
              </a:rPr>
              <a:t>    был приоритет церкви.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b="1" smtClean="0">
                <a:solidFill>
                  <a:srgbClr val="3B2C24"/>
                </a:solidFill>
              </a:rPr>
              <a:t>Золотое правило!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800" smtClean="0">
                <a:solidFill>
                  <a:srgbClr val="3B2C24"/>
                </a:solidFill>
              </a:rPr>
              <a:t>«Во всём, как хотите чтобы с            вами поступали люди, так и вы поступайте с ними!»</a:t>
            </a:r>
            <a:r>
              <a:rPr lang="ru-RU" sz="4000" smtClean="0">
                <a:solidFill>
                  <a:srgbClr val="3B2C24"/>
                </a:solidFill>
              </a:rPr>
              <a:t>                </a:t>
            </a:r>
          </a:p>
        </p:txBody>
      </p:sp>
      <p:pic>
        <p:nvPicPr>
          <p:cNvPr id="33794" name="Содержимое 5" descr="дло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0"/>
            <a:ext cx="4429125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Текст 5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143375" cy="6858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z="14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C00000"/>
                </a:solidFill>
              </a:rPr>
              <a:t>Мораль светская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 состоит из ряда замкнутых кодексов.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Богатство- для господ.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Трудолюбие- для крестьян.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Сила,смелость,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благородство, щедрость- для рыцарей</a:t>
            </a:r>
            <a:r>
              <a:rPr lang="ru-RU" sz="2400" smtClean="0">
                <a:solidFill>
                  <a:srgbClr val="0D0D0D"/>
                </a:solidFill>
              </a:rPr>
              <a:t>.</a:t>
            </a:r>
            <a:endParaRPr lang="ru-RU" sz="2800" smtClean="0">
              <a:solidFill>
                <a:srgbClr val="0D0D0D"/>
              </a:solidFill>
            </a:endParaRPr>
          </a:p>
        </p:txBody>
      </p:sp>
      <p:pic>
        <p:nvPicPr>
          <p:cNvPr id="34818" name="Содержимое 8" descr="115884550647c276b607360ош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75125" y="214313"/>
            <a:ext cx="4651375" cy="64293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5"/>
          <p:cNvSpPr>
            <a:spLocks noGrp="1"/>
          </p:cNvSpPr>
          <p:nvPr>
            <p:ph type="body" idx="4294967295"/>
          </p:nvPr>
        </p:nvSpPr>
        <p:spPr>
          <a:xfrm>
            <a:off x="142875" y="142875"/>
            <a:ext cx="4286250" cy="60007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solidFill>
                <a:srgbClr val="A50021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A50021"/>
                </a:solidFill>
              </a:rPr>
              <a:t> Эпоха Возрождения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solidFill>
                <a:srgbClr val="A50021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D0D0D"/>
                </a:solidFill>
              </a:rPr>
              <a:t>Основным принципом стал- </a:t>
            </a:r>
            <a:r>
              <a:rPr lang="ru-RU" smtClean="0">
                <a:solidFill>
                  <a:srgbClr val="CC0000"/>
                </a:solidFill>
              </a:rPr>
              <a:t>гуманизм.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solidFill>
                <a:srgbClr val="CC0000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D0D0D"/>
                </a:solidFill>
              </a:rPr>
              <a:t>Ориентация на </a:t>
            </a:r>
            <a:r>
              <a:rPr lang="ru-RU" b="1" smtClean="0">
                <a:solidFill>
                  <a:srgbClr val="0D0D0D"/>
                </a:solidFill>
              </a:rPr>
              <a:t>ценност</a:t>
            </a:r>
            <a:r>
              <a:rPr lang="ru-RU" b="1" smtClean="0">
                <a:solidFill>
                  <a:srgbClr val="0D0D0D"/>
                </a:solidFill>
                <a:latin typeface="Arial" charset="0"/>
              </a:rPr>
              <a:t>ь</a:t>
            </a:r>
            <a:r>
              <a:rPr lang="ru-RU" b="1" smtClean="0">
                <a:solidFill>
                  <a:srgbClr val="0D0D0D"/>
                </a:solidFill>
              </a:rPr>
              <a:t> и свободу человеческой личности.</a:t>
            </a:r>
          </a:p>
        </p:txBody>
      </p:sp>
      <p:pic>
        <p:nvPicPr>
          <p:cNvPr id="35842" name="Содержимое 3" descr="image01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571500"/>
            <a:ext cx="4071937" cy="49291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/>
          </a:p>
        </p:txBody>
      </p:sp>
      <p:sp>
        <p:nvSpPr>
          <p:cNvPr id="18434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300831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18435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5050" y="609600"/>
            <a:ext cx="534035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6" name="Picture 2" descr="G:\Відкритий урок\Печать\25000248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Текст 5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643438" cy="5500688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500" smtClean="0"/>
              <a:t>  </a:t>
            </a:r>
            <a:r>
              <a:rPr lang="ru-RU" sz="2800" smtClean="0"/>
              <a:t>В эпоху </a:t>
            </a:r>
            <a:r>
              <a:rPr lang="ru-RU" sz="2800" u="sng" smtClean="0">
                <a:solidFill>
                  <a:srgbClr val="A50021"/>
                </a:solidFill>
              </a:rPr>
              <a:t>Нового времени</a:t>
            </a: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   ведущими</a:t>
            </a:r>
            <a:r>
              <a:rPr lang="ru-RU" sz="2800" u="sng" smtClean="0">
                <a:solidFill>
                  <a:srgbClr val="A50021"/>
                </a:solidFill>
              </a:rPr>
              <a:t> </a:t>
            </a:r>
            <a:r>
              <a:rPr lang="ru-RU" sz="2800" smtClean="0">
                <a:solidFill>
                  <a:srgbClr val="0D0D0D"/>
                </a:solidFill>
              </a:rPr>
              <a:t>становятся:</a:t>
            </a: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 Принцип индивидуализма;</a:t>
            </a: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 Энергичный деловой </a:t>
            </a:r>
            <a:r>
              <a:rPr lang="ru-RU" sz="2800" smtClean="0">
                <a:solidFill>
                  <a:srgbClr val="0D0D0D"/>
                </a:solidFill>
                <a:latin typeface="Arial" charset="0"/>
              </a:rPr>
              <a:t> человек</a:t>
            </a: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 Власть, влияние, престиж.</a:t>
            </a: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Возникает </a:t>
            </a:r>
            <a:r>
              <a:rPr lang="ru-RU" sz="2800" smtClean="0">
                <a:solidFill>
                  <a:srgbClr val="FF0000"/>
                </a:solidFill>
              </a:rPr>
              <a:t>«рыночный человек»</a:t>
            </a: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D0D0D"/>
                </a:solidFill>
              </a:rPr>
              <a:t>Как антипод буржуазной морали возникает </a:t>
            </a:r>
            <a:r>
              <a:rPr lang="ru-RU" sz="2800" smtClean="0">
                <a:solidFill>
                  <a:srgbClr val="FF0000"/>
                </a:solidFill>
              </a:rPr>
              <a:t>«нигилистическая мораль»</a:t>
            </a: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z="2800" smtClean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mtClean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u="sng" smtClean="0">
              <a:solidFill>
                <a:srgbClr val="A5002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b="1" smtClean="0">
              <a:solidFill>
                <a:srgbClr val="0D0D0D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z="1500" b="1" smtClean="0">
              <a:solidFill>
                <a:srgbClr val="A5002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z="1500" u="sng" smtClean="0">
              <a:solidFill>
                <a:srgbClr val="A50021"/>
              </a:solidFill>
            </a:endParaRPr>
          </a:p>
        </p:txBody>
      </p:sp>
      <p:pic>
        <p:nvPicPr>
          <p:cNvPr id="36866" name="Содержимое 6" descr="52762522_1261489810_23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500063"/>
            <a:ext cx="4129087" cy="50720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07950" y="115888"/>
            <a:ext cx="4429125" cy="5715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После революции 1917г.- отчуждение человека от собственности.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Стала формироваться пассивность, </a:t>
            </a:r>
            <a:r>
              <a:rPr lang="ru-RU" sz="1800" dirty="0" smtClean="0">
                <a:solidFill>
                  <a:srgbClr val="002060"/>
                </a:solidFill>
              </a:rPr>
              <a:t>психология </a:t>
            </a:r>
            <a:r>
              <a:rPr lang="ru-RU" sz="2000" dirty="0" smtClean="0">
                <a:solidFill>
                  <a:srgbClr val="002060"/>
                </a:solidFill>
              </a:rPr>
              <a:t>иждивенчества.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Человек- винтик государственной машины.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Мораль в обществе- </a:t>
            </a: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двойная: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показная, внешняя;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внутренняя, действительная.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Человек утратил личную свободу!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7890" name="Содержимое 3" descr="18_0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500063"/>
            <a:ext cx="4357687" cy="51435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Текст 7"/>
          <p:cNvSpPr>
            <a:spLocks noGrp="1"/>
          </p:cNvSpPr>
          <p:nvPr>
            <p:ph type="body" idx="4294967295"/>
          </p:nvPr>
        </p:nvSpPr>
        <p:spPr>
          <a:xfrm>
            <a:off x="285750" y="285750"/>
            <a:ext cx="4572000" cy="550068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3333CC"/>
                </a:solidFill>
              </a:rPr>
              <a:t>В новейшее время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/>
              <a:t>Сформировался культ индивидуализма, как убежденность в собственных силах.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40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smtClean="0"/>
              <a:t> </a:t>
            </a:r>
            <a:r>
              <a:rPr lang="ru-RU" sz="2800" smtClean="0"/>
              <a:t>Критерий моральности - </a:t>
            </a:r>
            <a:r>
              <a:rPr lang="ru-RU" sz="2800" u="sng" smtClean="0"/>
              <a:t>успех;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4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/>
              <a:t> Главный жизненный принцип -   </a:t>
            </a:r>
            <a:r>
              <a:rPr lang="ru-RU" sz="2800" u="sng" smtClean="0"/>
              <a:t>прагматизм. </a:t>
            </a:r>
          </a:p>
        </p:txBody>
      </p:sp>
      <p:pic>
        <p:nvPicPr>
          <p:cNvPr id="38914" name="Содержимое 9" descr="Рисунок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428625"/>
            <a:ext cx="3714750" cy="48577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7" descr="Рисунок3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571500"/>
            <a:ext cx="4414837" cy="4357688"/>
          </a:xfrm>
        </p:spPr>
      </p:pic>
      <p:sp>
        <p:nvSpPr>
          <p:cNvPr id="7" name="Текст 5"/>
          <p:cNvSpPr>
            <a:spLocks noGrp="1"/>
          </p:cNvSpPr>
          <p:nvPr>
            <p:ph type="body" idx="4294967295"/>
          </p:nvPr>
        </p:nvSpPr>
        <p:spPr>
          <a:xfrm flipH="1">
            <a:off x="285750" y="357188"/>
            <a:ext cx="4357688" cy="5053012"/>
          </a:xfrm>
        </p:spPr>
        <p:txBody>
          <a:bodyPr>
            <a:normAutofit/>
          </a:bodyPr>
          <a:lstStyle/>
          <a:p>
            <a:pPr marL="0" lvl="4" indent="0" eaLnBrk="1" fontAlgn="auto" hangingPunct="1">
              <a:spcAft>
                <a:spcPts val="0"/>
              </a:spcAft>
              <a:buSzPct val="70000"/>
              <a:buFont typeface="Wingdings 2"/>
              <a:buNone/>
              <a:defRPr/>
            </a:pPr>
            <a:r>
              <a:rPr lang="ru-RU" sz="3600" dirty="0" smtClean="0">
                <a:solidFill>
                  <a:srgbClr val="CC0000"/>
                </a:solidFill>
              </a:rPr>
              <a:t>В современном мире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Большое значение придается интеллекту!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«Чем умнее будут люди, тем лучше станет </a:t>
            </a:r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14290"/>
            <a:ext cx="3984496" cy="42148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Но в современном </a:t>
            </a:r>
            <a:r>
              <a:rPr lang="ru-RU" sz="2800" dirty="0" smtClean="0"/>
              <a:t>мире </a:t>
            </a:r>
            <a:r>
              <a:rPr lang="ru-RU" u="sng" dirty="0" smtClean="0">
                <a:solidFill>
                  <a:srgbClr val="A50021"/>
                </a:solidFill>
              </a:rPr>
              <a:t>голод,     </a:t>
            </a:r>
            <a:r>
              <a:rPr lang="ru-RU" u="sng" dirty="0" smtClean="0">
                <a:solidFill>
                  <a:srgbClr val="CC0000"/>
                </a:solidFill>
              </a:rPr>
              <a:t>бедность,     </a:t>
            </a:r>
            <a:r>
              <a:rPr lang="ru-RU" u="sng" dirty="0" smtClean="0">
                <a:solidFill>
                  <a:srgbClr val="A50021"/>
                </a:solidFill>
              </a:rPr>
              <a:t>коррупция,  войны.</a:t>
            </a: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endParaRPr lang="ru-RU" dirty="0"/>
          </a:p>
        </p:txBody>
      </p:sp>
      <p:pic>
        <p:nvPicPr>
          <p:cNvPr id="41986" name="Содержимое 7" descr="Golod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357563"/>
            <a:ext cx="3857625" cy="3214687"/>
          </a:xfrm>
        </p:spPr>
      </p:pic>
      <p:pic>
        <p:nvPicPr>
          <p:cNvPr id="41987" name="Содержимое 6" descr="chechen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428625"/>
            <a:ext cx="3559175" cy="2714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285750"/>
            <a:ext cx="8186738" cy="135731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z="14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4800" smtClean="0"/>
              <a:t>            </a:t>
            </a:r>
            <a:r>
              <a:rPr lang="ru-RU" sz="4800" smtClean="0">
                <a:solidFill>
                  <a:srgbClr val="CC0000"/>
                </a:solidFill>
              </a:rPr>
              <a:t> </a:t>
            </a:r>
            <a:r>
              <a:rPr lang="ru-RU" sz="4800" u="sng" smtClean="0">
                <a:solidFill>
                  <a:srgbClr val="CC0000"/>
                </a:solidFill>
              </a:rPr>
              <a:t>Депрессия</a:t>
            </a:r>
          </a:p>
        </p:txBody>
      </p:sp>
      <p:pic>
        <p:nvPicPr>
          <p:cNvPr id="43010" name="Содержимое 4" descr="Рисунок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71625"/>
            <a:ext cx="7429500" cy="46434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Тревога по поводу денег</a:t>
            </a:r>
            <a:endParaRPr lang="ru-RU" dirty="0"/>
          </a:p>
        </p:txBody>
      </p:sp>
      <p:pic>
        <p:nvPicPr>
          <p:cNvPr id="44034" name="Содержимое 7" descr="Рисунок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85938"/>
            <a:ext cx="3714750" cy="4000500"/>
          </a:xfrm>
        </p:spPr>
      </p:pic>
      <p:pic>
        <p:nvPicPr>
          <p:cNvPr id="44035" name="Содержимое 8" descr="Рисунок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785938"/>
            <a:ext cx="4064000" cy="40005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Неизлечимые болезни</a:t>
            </a:r>
            <a:endParaRPr lang="ru-RU" sz="4000" dirty="0"/>
          </a:p>
        </p:txBody>
      </p:sp>
      <p:pic>
        <p:nvPicPr>
          <p:cNvPr id="45058" name="Содержимое 6" descr="Рисунок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85938"/>
            <a:ext cx="3844925" cy="4071937"/>
          </a:xfrm>
        </p:spPr>
      </p:pic>
      <p:pic>
        <p:nvPicPr>
          <p:cNvPr id="45059" name="Содержимое 7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785938"/>
            <a:ext cx="3786187" cy="40719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28604"/>
            <a:ext cx="84582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Стрессы</a:t>
            </a:r>
            <a:endParaRPr lang="ru-RU" sz="4800" b="1" dirty="0"/>
          </a:p>
        </p:txBody>
      </p:sp>
      <p:pic>
        <p:nvPicPr>
          <p:cNvPr id="46082" name="Содержимое 4" descr="Рисунок6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500063"/>
            <a:ext cx="5286375" cy="52149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0988" y="357188"/>
            <a:ext cx="4933950" cy="44291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Духовные ценности отодвинуты на второй план!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7106" name="Содержимое 12" descr="Рисунок1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3786188"/>
            <a:ext cx="2571750" cy="2428875"/>
          </a:xfrm>
        </p:spPr>
      </p:pic>
      <p:pic>
        <p:nvPicPr>
          <p:cNvPr id="47107" name="Содержимое 13" descr="mona--liz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0" y="428625"/>
            <a:ext cx="2357438" cy="2971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/>
          </a:p>
        </p:txBody>
      </p:sp>
      <p:sp>
        <p:nvSpPr>
          <p:cNvPr id="19458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300831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19459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5050" y="609600"/>
            <a:ext cx="534035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0" name="Picture 2" descr="G:\Відкритий урок\Печать\post-8-1208177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effectLst/>
                <a:latin typeface="Arial" charset="0"/>
              </a:rPr>
              <a:t>Нравственный выбор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Каждый выбирает для себя</a:t>
            </a:r>
          </a:p>
          <a:p>
            <a:r>
              <a:rPr lang="ru-RU" sz="2800" smtClean="0">
                <a:latin typeface="Arial" charset="0"/>
              </a:rPr>
              <a:t>Женщину, религию, дорогу.</a:t>
            </a:r>
          </a:p>
          <a:p>
            <a:r>
              <a:rPr lang="ru-RU" sz="2800" smtClean="0">
                <a:latin typeface="Arial" charset="0"/>
              </a:rPr>
              <a:t>Дьяволу служить или пророку – </a:t>
            </a:r>
          </a:p>
          <a:p>
            <a:r>
              <a:rPr lang="ru-RU" sz="2800" smtClean="0">
                <a:latin typeface="Arial" charset="0"/>
              </a:rPr>
              <a:t>Каждый выбирает для себя.</a:t>
            </a:r>
          </a:p>
        </p:txBody>
      </p:sp>
      <p:sp>
        <p:nvSpPr>
          <p:cNvPr id="48131" name="Rectangle 8"/>
          <p:cNvSpPr>
            <a:spLocks noGrp="1"/>
          </p:cNvSpPr>
          <p:nvPr>
            <p:ph type="clipArt" sz="half" idx="4294967295"/>
          </p:nvPr>
        </p:nvSpPr>
        <p:spPr>
          <a:xfrm>
            <a:off x="4724400" y="1554163"/>
            <a:ext cx="4267200" cy="4525962"/>
          </a:xfrm>
        </p:spPr>
      </p:sp>
      <p:pic>
        <p:nvPicPr>
          <p:cNvPr id="48132" name="Picture 6" descr="picture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5088"/>
            <a:ext cx="4914900" cy="679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3341688" y="2095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Текст 8"/>
          <p:cNvSpPr>
            <a:spLocks noGrp="1"/>
          </p:cNvSpPr>
          <p:nvPr>
            <p:ph type="body" idx="4294967295"/>
          </p:nvPr>
        </p:nvSpPr>
        <p:spPr>
          <a:xfrm>
            <a:off x="357188" y="571500"/>
            <a:ext cx="4329112" cy="4800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/>
              <a:t>Без идеалов, то есть без определённых хоть сколько</a:t>
            </a:r>
            <a:r>
              <a:rPr lang="ru-RU" sz="2400" smtClean="0">
                <a:latin typeface="Arial" charset="0"/>
              </a:rPr>
              <a:t>-</a:t>
            </a:r>
            <a:r>
              <a:rPr lang="ru-RU" sz="2400" smtClean="0"/>
              <a:t> нибудь желаний лучшего, никогда не может получиться никакой хорошей действительности.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smtClean="0"/>
              <a:t>                                          Ф.М Достоевский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4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/>
              <a:t>Без стремления к идеалу человек останавливается в своём развитии.</a:t>
            </a:r>
          </a:p>
        </p:txBody>
      </p:sp>
      <p:sp>
        <p:nvSpPr>
          <p:cNvPr id="4915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803650" y="620713"/>
            <a:ext cx="534035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9155" name="Picture 2" descr="E:\481px-Natalia_Pushk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04813"/>
            <a:ext cx="40735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/>
          </a:p>
        </p:txBody>
      </p:sp>
      <p:sp>
        <p:nvSpPr>
          <p:cNvPr id="50178" name="Содержимое 4"/>
          <p:cNvSpPr>
            <a:spLocks noGrp="1"/>
          </p:cNvSpPr>
          <p:nvPr>
            <p:ph sz="half" idx="4294967295"/>
          </p:nvPr>
        </p:nvSpPr>
        <p:spPr>
          <a:xfrm>
            <a:off x="3575050" y="500063"/>
            <a:ext cx="5340350" cy="49101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0179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uk-UA" sz="1400" i="1" smtClean="0"/>
              <a:t>МОРАЛЬ МУДРЫХ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uk-UA" sz="1400" i="1" smtClean="0"/>
              <a:t>1. В ВОСПИТАНИИ НЕТ МЕЛОЧЕЙ.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uk-UA" sz="1400" i="1" smtClean="0"/>
              <a:t>2. ВМЕСТО ТОГО, ЧТОБЫ КРИЧАТЬ БЕСКОНЕЧНОМ МРАКЕ, ЗАЖГИ ХОТЯ БЫ ОДНУ МАЛЕНЬКУЮ СВЕЧУ!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3. ВСЕ – ЯД, ВАЖНА МЕРА!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4. ДУША ОБЯЗАНА ТРУДИТЬСЯ!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5. ЕСЛИ Я НЕ ЗА СЕБЯ, ТО КТО ЗА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МЕНЯ? ЕСЛИ Я ТОЛЬКО ЗА СЕБЯ,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ТО ЗАЧЕМ Я?..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6. НАУЧИЛСЯ ЛИ ТЫ РАДОВАТЬСЯ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ПРЕПЯТСТВИЯМ?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7. НАЧНИ С СЕБЯ!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8. НЕ БОЙСЯ СОВЕРШЕНСТВА, ЕГО ТЕБЕ НЕ ДОСТИЧЬ НИКОГДА!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9. НЕ ДЕЛАЙ ДРУГОМУ ТОГО, ЧЕГО НЕ ХОТЕЛ БЫ, ЧТОБЫ ДЕЛАЛИ ТЕБЕ.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 10. НЕ ДЕЛАЙ НЕПРИЯТНОГО!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 11. НЕ НАВРЕДИ!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12.  НЕТ ПРОБЛЕМЫ, КАК ВОСПИТЫВАТЬ, ЕСТЬ ПРОБЛЕМА – КАК  ЖИТЬ!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 13. НИЧТО НЕ СХОДИТ С РУК!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14.  ПОЗНАЙ САМОГО СЕБЯ!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15. ТЫ – ХОЗЯИН СВОИХ СТРАСТЕЙ!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16.  ЧЕЛОВЕК – САМ ВИНОВНИК</a:t>
            </a:r>
            <a:r>
              <a:rPr lang="ru-RU" sz="1400" smtClean="0"/>
              <a:t> </a:t>
            </a:r>
            <a:r>
              <a:rPr lang="ru-RU" sz="1400" i="1" smtClean="0"/>
              <a:t>СВОЕГО ХАРАКТЕРА.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17.ЧЕЛОВЕК ЕСТЬ ДРОБЬ:   ЧИСЛИТЕЛЬ – ТО, ЧТО ОН ЕСТЬ,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ЗНАМЕНАТЕЛЬ – ТО, ЧТО ОН О СЕБЕ ДУМАЕТ.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r>
              <a:rPr lang="ru-RU" sz="1400" i="1" smtClean="0"/>
              <a:t>18. ДОБРЫЙ ЧЕЛОВЕК НЕ ТОТ, КТО  УМЕЕТ ДЕЛАТЬ ДОБРО, А ТОТ, КТО НЕ УМЕЕТ ДЕЛАТЬ ЗЛА.</a:t>
            </a:r>
            <a:endParaRPr lang="ru-RU" sz="1400" smtClean="0"/>
          </a:p>
          <a:p>
            <a:pPr marL="0" indent="0">
              <a:buFont typeface="Wingdings 2" pitchFamily="18" charset="2"/>
              <a:buNone/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Нравственный кодекс</a:t>
            </a:r>
          </a:p>
        </p:txBody>
      </p:sp>
      <p:sp>
        <p:nvSpPr>
          <p:cNvPr id="51202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sz="2800" smtClean="0">
                <a:latin typeface="Arial" charset="0"/>
              </a:rPr>
              <a:t>Каж</a:t>
            </a:r>
            <a:r>
              <a:rPr lang="ru-RU" sz="2800" smtClean="0">
                <a:latin typeface="Arial" charset="0"/>
              </a:rPr>
              <a:t>дый выбирает по себе.</a:t>
            </a:r>
          </a:p>
          <a:p>
            <a:r>
              <a:rPr lang="ru-RU" sz="2800" smtClean="0">
                <a:latin typeface="Arial" charset="0"/>
              </a:rPr>
              <a:t>Щит и латы, посох и заплаты,</a:t>
            </a:r>
          </a:p>
          <a:p>
            <a:r>
              <a:rPr lang="ru-RU" sz="2800" smtClean="0">
                <a:latin typeface="Arial" charset="0"/>
              </a:rPr>
              <a:t>Меру окончательной расплаты</a:t>
            </a:r>
          </a:p>
          <a:p>
            <a:r>
              <a:rPr lang="ru-RU" sz="2800" smtClean="0">
                <a:latin typeface="Arial" charset="0"/>
              </a:rPr>
              <a:t>Каждый выбирает по себе</a:t>
            </a:r>
          </a:p>
        </p:txBody>
      </p:sp>
      <p:sp>
        <p:nvSpPr>
          <p:cNvPr id="51203" name="Rectangle 6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1204" name="Picture 7" descr="1491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349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2227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1200" y="-114300"/>
            <a:ext cx="12700000" cy="139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Текст 8"/>
          <p:cNvSpPr>
            <a:spLocks noGrp="1"/>
          </p:cNvSpPr>
          <p:nvPr>
            <p:ph type="body" idx="4294967295"/>
          </p:nvPr>
        </p:nvSpPr>
        <p:spPr>
          <a:xfrm>
            <a:off x="214313" y="609600"/>
            <a:ext cx="4786312" cy="4800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/>
              <a:t>Честь- это внешняя совесть,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/>
              <a:t>а совесть- это внутренняя честь.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smtClean="0"/>
              <a:t>                          А.Шопенгауэр</a:t>
            </a:r>
          </a:p>
        </p:txBody>
      </p:sp>
      <p:sp>
        <p:nvSpPr>
          <p:cNvPr id="53250" name="Содержимое 7"/>
          <p:cNvSpPr>
            <a:spLocks noGrp="1"/>
          </p:cNvSpPr>
          <p:nvPr>
            <p:ph sz="half" idx="4294967295"/>
          </p:nvPr>
        </p:nvSpPr>
        <p:spPr>
          <a:xfrm>
            <a:off x="5357813" y="609600"/>
            <a:ext cx="3557587" cy="46767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450" y="0"/>
            <a:ext cx="401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smtClean="0">
                <a:effectLst/>
                <a:latin typeface="Arial" charset="0"/>
              </a:rPr>
              <a:t>Свобода – только то, что никогда ничьей свободе не несет вреда. </a:t>
            </a:r>
            <a:br>
              <a:rPr lang="ru-RU" sz="3200" cap="none" smtClean="0">
                <a:effectLst/>
                <a:latin typeface="Arial" charset="0"/>
              </a:rPr>
            </a:br>
            <a:r>
              <a:rPr lang="ru-RU" sz="3200" cap="none" smtClean="0">
                <a:effectLst/>
                <a:latin typeface="Arial" charset="0"/>
              </a:rPr>
              <a:t>                                  Восточный афоризм </a:t>
            </a:r>
          </a:p>
        </p:txBody>
      </p:sp>
      <p:sp>
        <p:nvSpPr>
          <p:cNvPr id="54274" name="Rectangle 8"/>
          <p:cNvSpPr>
            <a:spLocks noGrp="1"/>
          </p:cNvSpPr>
          <p:nvPr>
            <p:ph type="chart" idx="1"/>
          </p:nvPr>
        </p:nvSpPr>
        <p:spPr/>
      </p:sp>
      <p:pic>
        <p:nvPicPr>
          <p:cNvPr id="54275" name="Picture 7" descr="mass-follow-on-twi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 dirty="0"/>
          </a:p>
        </p:txBody>
      </p:sp>
      <p:sp>
        <p:nvSpPr>
          <p:cNvPr id="55298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300831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55299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5050" y="609600"/>
            <a:ext cx="53403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-Хочешь дать работу духу на всю оставшуюся жизнь?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-Попроси его сделать тебя лучше.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Говорят дух старается до сих пор.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/>
          </a:p>
        </p:txBody>
      </p:sp>
      <p:sp>
        <p:nvSpPr>
          <p:cNvPr id="20482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300831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5050" y="609600"/>
            <a:ext cx="534035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2" descr="G:\Відкритий урок\Печать\19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63"/>
            <a:ext cx="9144000" cy="972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/>
          </a:p>
        </p:txBody>
      </p:sp>
      <p:sp>
        <p:nvSpPr>
          <p:cNvPr id="21506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300831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21507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5050" y="609600"/>
            <a:ext cx="534035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8" name="Picture 2" descr="G:\Відкритий урок\Печать\048e2a345c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2849563"/>
            <a:ext cx="9501188" cy="194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/>
          </a:p>
        </p:txBody>
      </p:sp>
      <p:sp>
        <p:nvSpPr>
          <p:cNvPr id="22530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300831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22531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5050" y="609600"/>
            <a:ext cx="534035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2" descr="G:\Відкритий урок\Печать\x_77b1d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0"/>
            <a:ext cx="9258300" cy="745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>
              <a:defRPr/>
            </a:pPr>
            <a:endParaRPr lang="ru-RU" sz="2000" b="1"/>
          </a:p>
        </p:txBody>
      </p:sp>
      <p:sp>
        <p:nvSpPr>
          <p:cNvPr id="23554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300831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23555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5050" y="609600"/>
            <a:ext cx="534035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6" name="Picture 2" descr="G:\Відкритий урок\Печать\Безымянный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7375"/>
            <a:ext cx="9144000" cy="961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5" descr="000523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3688" cy="74295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7C4B3B"/>
                </a:solidFill>
              </a:rPr>
              <a:t>Мораль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(от лат. </a:t>
            </a:r>
            <a:r>
              <a:rPr lang="en-US" sz="2800" dirty="0" err="1" smtClean="0">
                <a:solidFill>
                  <a:srgbClr val="000000"/>
                </a:solidFill>
              </a:rPr>
              <a:t>Moralis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– нравственный, от </a:t>
            </a:r>
            <a:r>
              <a:rPr lang="en-US" sz="2800" dirty="0" err="1" smtClean="0">
                <a:solidFill>
                  <a:srgbClr val="000000"/>
                </a:solidFill>
              </a:rPr>
              <a:t>mos</a:t>
            </a:r>
            <a:r>
              <a:rPr lang="ru-RU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mores </a:t>
            </a:r>
            <a:r>
              <a:rPr lang="ru-RU" sz="2800" dirty="0" smtClean="0">
                <a:solidFill>
                  <a:srgbClr val="000000"/>
                </a:solidFill>
              </a:rPr>
              <a:t>– обычаи, нравы, поведение)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Правила, ценности;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Нормы человеческого поведения;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Основные принципы нравственности;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Система миропонимания, оценка всего с позиции добра и зла.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0000"/>
                </a:solidFill>
              </a:rPr>
              <a:t>Мораль- это система норм и принципов поведения людей по отношению друг к другу и к обществу.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694</TotalTime>
  <Words>772</Words>
  <Application>Microsoft Office PowerPoint</Application>
  <PresentationFormat>Экран (4:3)</PresentationFormat>
  <Paragraphs>150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Нравственная культура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Стуктура морали </vt:lpstr>
      <vt:lpstr>КОМПЬЮТЕРНАЯ ПРЕЗентация      Возникновение и развитие                     морали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Но в современном мире голод,     бедность,     коррупция,  войны. </vt:lpstr>
      <vt:lpstr>Слайд 25</vt:lpstr>
      <vt:lpstr>Тревога по поводу денег</vt:lpstr>
      <vt:lpstr>Неизлечимые болезни</vt:lpstr>
      <vt:lpstr>Стрессы</vt:lpstr>
      <vt:lpstr>Слайд 29</vt:lpstr>
      <vt:lpstr>Нравственный выбор</vt:lpstr>
      <vt:lpstr>Слайд 31</vt:lpstr>
      <vt:lpstr>Слайд 32</vt:lpstr>
      <vt:lpstr>Нравственный кодекс</vt:lpstr>
      <vt:lpstr>Слайд 34</vt:lpstr>
      <vt:lpstr>Слайд 35</vt:lpstr>
      <vt:lpstr>Свобода – только то, что никогда ничьей свободе не несет вреда.                                    Восточный афоризм </vt:lpstr>
      <vt:lpstr>Слайд 37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60</cp:revision>
  <dcterms:created xsi:type="dcterms:W3CDTF">2010-02-13T21:35:04Z</dcterms:created>
  <dcterms:modified xsi:type="dcterms:W3CDTF">2014-01-30T17:08:10Z</dcterms:modified>
</cp:coreProperties>
</file>