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A01F8-8183-47AA-9339-AE0576477AC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FE933-E1CC-4DA4-8E0E-5C4D47B24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6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>
            <a:lvl1pPr>
              <a:defRPr sz="2400" baseline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uk-UA" dirty="0" smtClean="0"/>
              <a:t>Олександр Антонович </a:t>
            </a:r>
            <a:r>
              <a:rPr lang="uk-UA" dirty="0" err="1" smtClean="0"/>
              <a:t>Захаренко</a:t>
            </a:r>
            <a:r>
              <a:rPr lang="uk-UA" dirty="0" smtClean="0"/>
              <a:t> (1937-2002)</a:t>
            </a:r>
            <a:br>
              <a:rPr lang="uk-UA" dirty="0" smtClean="0"/>
            </a:br>
            <a:r>
              <a:rPr lang="ru-RU" dirty="0" err="1" smtClean="0"/>
              <a:t>український</a:t>
            </a:r>
            <a:r>
              <a:rPr lang="ru-RU" dirty="0" smtClean="0"/>
              <a:t> педагог,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засновників</a:t>
            </a:r>
            <a:r>
              <a:rPr lang="ru-RU" dirty="0" smtClean="0"/>
              <a:t> </a:t>
            </a:r>
            <a:r>
              <a:rPr lang="ru-RU" dirty="0" err="1" smtClean="0"/>
              <a:t>педагогіки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, </a:t>
            </a:r>
            <a:r>
              <a:rPr lang="ru-RU" dirty="0" err="1" smtClean="0"/>
              <a:t>громадський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, директор </a:t>
            </a:r>
            <a:r>
              <a:rPr lang="ru-RU" dirty="0" err="1" smtClean="0"/>
              <a:t>авторської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в с. </a:t>
            </a:r>
            <a:r>
              <a:rPr lang="ru-RU" dirty="0" err="1" smtClean="0"/>
              <a:t>Сахнівка</a:t>
            </a:r>
            <a:r>
              <a:rPr lang="ru-RU" dirty="0" smtClean="0"/>
              <a:t> на </a:t>
            </a:r>
            <a:r>
              <a:rPr lang="ru-RU" dirty="0" err="1" smtClean="0"/>
              <a:t>Черкащині</a:t>
            </a:r>
            <a:r>
              <a:rPr lang="ru-RU" dirty="0" smtClean="0"/>
              <a:t>, </a:t>
            </a:r>
            <a:r>
              <a:rPr lang="ru-RU" dirty="0" err="1" smtClean="0"/>
              <a:t>дійсний</a:t>
            </a:r>
            <a:r>
              <a:rPr lang="ru-RU" dirty="0" smtClean="0"/>
              <a:t> член Академии </a:t>
            </a:r>
            <a:r>
              <a:rPr lang="ru-RU" dirty="0" err="1" smtClean="0"/>
              <a:t>педагогічних</a:t>
            </a:r>
            <a:r>
              <a:rPr lang="ru-RU" dirty="0" smtClean="0"/>
              <a:t> наук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8356-EC11-4D0D-99CF-B52DB3085492}" type="datetime1">
              <a:rPr lang="ru-RU" smtClean="0"/>
              <a:t>23.01.2014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27218"/>
            <a:ext cx="3854363" cy="335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30154"/>
            <a:ext cx="3168352" cy="376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966A-2815-4141-B8C6-93ED94C36C30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861-1577-49C8-A5FD-F0B289298574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7402-3A27-4F07-9F17-E44804AF110C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0BF7-7060-42FE-A953-496AE13A1648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3059-0BA2-43D4-95FB-DF08FB1D27C9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1BAD-B390-4A3E-9877-A5E655B88BE3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F73-505D-4D99-89A0-92BCEC98E22F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6935-31E9-48D3-A4B5-480BFDA5E3C0}" type="datetime1">
              <a:rPr lang="ru-RU" smtClean="0"/>
              <a:t>23.01.2014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F1F0-4439-4DCC-A185-73C2BAD8AAB4}" type="datetime1">
              <a:rPr lang="ru-RU" smtClean="0"/>
              <a:t>23.01.2014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8EE5-DE11-414E-8A3F-DF967D0CECDF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B2E7-75C0-4C97-9F31-07DBBB260301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FEA-501C-4344-82C0-214B87493B25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097E-CED3-4A17-B4ED-2BAAED0F9B9C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6BD7-D1F0-49CE-A598-8264EDB9A80B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70-09BB-4214-94B9-F337ADB507E6}" type="datetime1">
              <a:rPr lang="ru-RU" smtClean="0"/>
              <a:t>23.01.2014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039D-9A20-427F-A211-96F06BBC607B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C94E-BDB0-47CB-915A-29D1237B3252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FE3F-C5B5-432D-A987-2DDB1358D9BC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9A43-D21F-44E7-BC1F-A53CF107EC25}" type="datetime1">
              <a:rPr lang="ru-RU" smtClean="0"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262C-5ED7-441C-9479-CEA9A6159973}" type="datetime1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D0F1-6C1B-4879-B542-083BECE45E63}" type="datetime1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473B-82D8-4BD0-9588-C64DACB66972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8375-624A-4A35-9ECC-D69077B4C892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AEC9-3189-4E30-87E8-59D89C54AE49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7F1D-7D98-487D-873E-34A69CF70441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449F-4471-4CC3-B9CD-DDE40E07E10D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BD6C-9E42-4550-93C8-16E1C2A05898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C592-74DD-4BA3-8778-80A6E7B301D3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D348-133E-412C-A2D1-0D3BE62EF608}" type="datetime1">
              <a:rPr lang="ru-RU" smtClean="0"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5358-6868-4522-AF8C-D71D899AE85F}" type="datetime1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69A3-E830-43A6-8585-4D0421FFDF40}" type="datetime1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CAC6-0C61-4535-8521-0A03F1F757B8}" type="datetime1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BABCE-7236-43A6-8075-C4EF4635885B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8F33B7-DB4C-4F53-B316-EFA2851424F6}" type="datetime1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1435C2-365D-46DE-BD3A-7E8F20A8A1E7}" type="datetime1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С.А. Антіпова КЗ "СЗШ № 37  м. Дніпродзержинська"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BA68D5-80C6-4B44-8D25-2C53B4B8F32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uk-UA" sz="7200" b="1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КУЛЬТУРА    УРСР</a:t>
            </a:r>
            <a:endParaRPr lang="ru-RU" sz="7200" b="1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6400800" cy="1473200"/>
          </a:xfrm>
        </p:spPr>
        <p:txBody>
          <a:bodyPr/>
          <a:lstStyle/>
          <a:p>
            <a:r>
              <a:rPr lang="uk-UA" dirty="0" smtClean="0"/>
              <a:t>( І половина 1960-х – </a:t>
            </a:r>
          </a:p>
          <a:p>
            <a:r>
              <a:rPr lang="uk-UA" dirty="0" smtClean="0"/>
              <a:t>ІІ половина 1980- х років)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4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i="1" dirty="0">
                <a:solidFill>
                  <a:srgbClr val="C00000"/>
                </a:solidFill>
              </a:rPr>
              <a:t>Бори́с Іллі́ч Олі́йник </a:t>
            </a:r>
            <a:endParaRPr lang="uk-UA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vi-VN" i="1" dirty="0" smtClean="0">
                <a:solidFill>
                  <a:srgbClr val="C00000"/>
                </a:solidFill>
              </a:rPr>
              <a:t>(1935</a:t>
            </a: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i="1" dirty="0" err="1" smtClean="0">
                <a:solidFill>
                  <a:srgbClr val="C00000"/>
                </a:solidFill>
              </a:rPr>
              <a:t>р.н</a:t>
            </a:r>
            <a:r>
              <a:rPr lang="uk-UA" i="1" dirty="0" smtClean="0">
                <a:solidFill>
                  <a:srgbClr val="C00000"/>
                </a:solidFill>
              </a:rPr>
              <a:t>.)</a:t>
            </a:r>
            <a:r>
              <a:rPr lang="vi-VN" i="1" dirty="0" smtClean="0">
                <a:solidFill>
                  <a:srgbClr val="C00000"/>
                </a:solidFill>
              </a:rPr>
              <a:t>,— </a:t>
            </a:r>
            <a:r>
              <a:rPr lang="vi-VN" i="1" dirty="0">
                <a:solidFill>
                  <a:srgbClr val="C00000"/>
                </a:solidFill>
              </a:rPr>
              <a:t>український поет, дійсний член НАНУ, голова Українського фонду культури. Почесний академік Академії мистецтв України.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51345"/>
            <a:ext cx="2854928" cy="356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0" y="1988839"/>
            <a:ext cx="2449256" cy="284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06" y="1956157"/>
            <a:ext cx="2381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31232" y="6356350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С.А.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Антіпова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КЗ "СЗШ № 37  м.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Дніпродзержинська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356350"/>
            <a:ext cx="2133600" cy="365125"/>
          </a:xfrm>
        </p:spPr>
        <p:txBody>
          <a:bodyPr/>
          <a:lstStyle/>
          <a:p>
            <a:fld id="{7DBA68D5-80C6-4B44-8D25-2C53B4B8F32E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fld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728192"/>
          </a:xfrm>
        </p:spPr>
        <p:txBody>
          <a:bodyPr>
            <a:noAutofit/>
          </a:bodyPr>
          <a:lstStyle/>
          <a:p>
            <a:r>
              <a:rPr lang="vi-VN" sz="3600" b="1" i="1" dirty="0">
                <a:solidFill>
                  <a:schemeClr val="accent6">
                    <a:lumMod val="75000"/>
                  </a:schemeClr>
                </a:solidFill>
              </a:rPr>
              <a:t>Васи́ль Семе́нович Сту́с </a:t>
            </a: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vi-VN" sz="1400" dirty="0" smtClean="0">
                <a:solidFill>
                  <a:schemeClr val="accent6">
                    <a:lumMod val="50000"/>
                  </a:schemeClr>
                </a:solidFill>
              </a:rPr>
              <a:t>(1938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1400" dirty="0" err="1" smtClean="0">
                <a:solidFill>
                  <a:schemeClr val="accent6">
                    <a:lumMod val="50000"/>
                  </a:schemeClr>
                </a:solidFill>
              </a:rPr>
              <a:t>р.н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vi-VN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vi-VN" sz="1400" dirty="0">
                <a:solidFill>
                  <a:schemeClr val="accent6">
                    <a:lumMod val="50000"/>
                  </a:schemeClr>
                </a:solidFill>
              </a:rPr>
              <a:t>село Рахнівка </a:t>
            </a:r>
            <a:r>
              <a:rPr lang="vi-VN" sz="1400" dirty="0" smtClean="0">
                <a:solidFill>
                  <a:schemeClr val="accent6">
                    <a:lumMod val="50000"/>
                  </a:schemeClr>
                </a:solidFill>
              </a:rPr>
              <a:t>Вінницької </a:t>
            </a:r>
            <a:r>
              <a:rPr lang="vi-VN" sz="1400" dirty="0">
                <a:solidFill>
                  <a:schemeClr val="accent6">
                    <a:lumMod val="50000"/>
                  </a:schemeClr>
                </a:solidFill>
              </a:rPr>
              <a:t>області </a:t>
            </a:r>
            <a:r>
              <a:rPr lang="vi-VN" sz="1400" dirty="0" smtClean="0">
                <a:solidFill>
                  <a:schemeClr val="accent6">
                    <a:lumMod val="50000"/>
                  </a:schemeClr>
                </a:solidFill>
              </a:rPr>
              <a:t>—1985</a:t>
            </a:r>
            <a:r>
              <a:rPr lang="vi-VN" sz="1400" dirty="0">
                <a:solidFill>
                  <a:schemeClr val="accent6">
                    <a:lumMod val="50000"/>
                  </a:schemeClr>
                </a:solidFill>
              </a:rPr>
              <a:t>, табір ВС-389/36-1 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vi-VN" sz="1400" dirty="0" smtClean="0">
                <a:solidFill>
                  <a:schemeClr val="accent6">
                    <a:lumMod val="50000"/>
                  </a:schemeClr>
                </a:solidFill>
              </a:rPr>
              <a:t>Пермської </a:t>
            </a:r>
            <a:r>
              <a:rPr lang="vi-VN" sz="1400" dirty="0">
                <a:solidFill>
                  <a:schemeClr val="accent6">
                    <a:lumMod val="50000"/>
                  </a:schemeClr>
                </a:solidFill>
              </a:rPr>
              <a:t>області) — </a:t>
            </a:r>
            <a:r>
              <a:rPr lang="vi-VN" sz="1800" b="1" i="1" dirty="0">
                <a:solidFill>
                  <a:schemeClr val="accent6">
                    <a:lumMod val="50000"/>
                  </a:schemeClr>
                </a:solidFill>
              </a:rPr>
              <a:t>український поет, перекладач, прозаїк, літературознавець, правозахисник. Один із найактивніших представників українського культурного руху шістдесятників. Герой України.</a:t>
            </a:r>
            <a:br>
              <a:rPr lang="vi-VN" sz="1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vi-VN" sz="1400" dirty="0"/>
              <a:t/>
            </a:r>
            <a:br>
              <a:rPr lang="vi-VN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45224"/>
            <a:ext cx="4104456" cy="1080120"/>
          </a:xfrm>
        </p:spPr>
        <p:txBody>
          <a:bodyPr>
            <a:noAutofit/>
          </a:bodyPr>
          <a:lstStyle/>
          <a:p>
            <a:pPr algn="ctr"/>
            <a:r>
              <a:rPr lang="vi-VN" sz="1400" dirty="0" smtClean="0"/>
              <a:t>За </a:t>
            </a:r>
            <a:r>
              <a:rPr lang="vi-VN" sz="1400" dirty="0"/>
              <a:t>власні переконання в необхідності української культурної автономії творчість Василя Стуса була заборонена радянською владою, а сам поет був на 12 років позбавлений волі.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797151"/>
            <a:ext cx="3898776" cy="34172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5623548"/>
            <a:ext cx="4073115" cy="901795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/>
              <a:t>Меморіальна</a:t>
            </a:r>
            <a:r>
              <a:rPr lang="ru-RU" sz="1600" dirty="0"/>
              <a:t> </a:t>
            </a:r>
            <a:r>
              <a:rPr lang="ru-RU" sz="1600" dirty="0" err="1"/>
              <a:t>дошка</a:t>
            </a:r>
            <a:r>
              <a:rPr lang="ru-RU" sz="1600" dirty="0"/>
              <a:t> на </a:t>
            </a:r>
            <a:r>
              <a:rPr lang="ru-RU" sz="1600" dirty="0" err="1"/>
              <a:t>першому</a:t>
            </a:r>
            <a:r>
              <a:rPr lang="ru-RU" sz="1600" dirty="0"/>
              <a:t> </a:t>
            </a:r>
            <a:r>
              <a:rPr lang="ru-RU" sz="1600" dirty="0" err="1"/>
              <a:t>корпусі</a:t>
            </a:r>
            <a:r>
              <a:rPr lang="ru-RU" sz="1600" dirty="0"/>
              <a:t> </a:t>
            </a:r>
            <a:r>
              <a:rPr lang="ru-RU" sz="1600" dirty="0" err="1"/>
              <a:t>Донецького</a:t>
            </a:r>
            <a:r>
              <a:rPr lang="ru-RU" sz="1600" dirty="0"/>
              <a:t> </a:t>
            </a:r>
            <a:r>
              <a:rPr lang="ru-RU" sz="1600" dirty="0" err="1"/>
              <a:t>університету</a:t>
            </a:r>
            <a:r>
              <a:rPr lang="ru-RU" sz="1600" dirty="0"/>
              <a:t>, в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навчався</a:t>
            </a:r>
            <a:r>
              <a:rPr lang="ru-RU" sz="1600" dirty="0"/>
              <a:t> поет (1954—1959)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64088" y="1772816"/>
            <a:ext cx="2664296" cy="3850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664296" cy="385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7022"/>
            <a:ext cx="22760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2160240" cy="235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С.А. </a:t>
            </a:r>
            <a:r>
              <a:rPr lang="ru-RU" dirty="0" err="1" smtClean="0"/>
              <a:t>Антіпова</a:t>
            </a:r>
            <a:r>
              <a:rPr lang="ru-RU" dirty="0" smtClean="0"/>
              <a:t> КЗ "СЗШ № 37  м. </a:t>
            </a:r>
            <a:r>
              <a:rPr lang="ru-RU" dirty="0" err="1" smtClean="0"/>
              <a:t>Дніпродзержинська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</p:spPr>
        <p:txBody>
          <a:bodyPr>
            <a:noAutofit/>
          </a:bodyPr>
          <a:lstStyle/>
          <a:p>
            <a:r>
              <a:rPr lang="vi-VN" sz="2800" b="1" i="1" dirty="0">
                <a:solidFill>
                  <a:srgbClr val="00B050"/>
                </a:solidFill>
              </a:rPr>
              <a:t>Лі́на Васи́лівна Косте́нко </a:t>
            </a:r>
            <a:r>
              <a:rPr lang="uk-UA" sz="2400" b="1" dirty="0" smtClean="0">
                <a:solidFill>
                  <a:srgbClr val="00B050"/>
                </a:solidFill>
              </a:rPr>
              <a:t/>
            </a:r>
            <a:br>
              <a:rPr lang="uk-UA" sz="2400" b="1" dirty="0" smtClean="0">
                <a:solidFill>
                  <a:srgbClr val="00B050"/>
                </a:solidFill>
              </a:rPr>
            </a:br>
            <a:r>
              <a:rPr lang="uk-UA" sz="2000" b="1" dirty="0" smtClean="0">
                <a:solidFill>
                  <a:srgbClr val="00B050"/>
                </a:solidFill>
              </a:rPr>
              <a:t>(</a:t>
            </a:r>
            <a:r>
              <a:rPr lang="vi-VN" sz="2000" b="1" dirty="0" smtClean="0">
                <a:solidFill>
                  <a:srgbClr val="00B050"/>
                </a:solidFill>
              </a:rPr>
              <a:t>1930</a:t>
            </a:r>
            <a:r>
              <a:rPr lang="uk-UA" sz="2000" b="1" dirty="0" smtClean="0">
                <a:solidFill>
                  <a:srgbClr val="00B050"/>
                </a:solidFill>
              </a:rPr>
              <a:t> </a:t>
            </a:r>
            <a:r>
              <a:rPr lang="uk-UA" sz="2000" b="1" dirty="0" err="1" smtClean="0">
                <a:solidFill>
                  <a:srgbClr val="00B050"/>
                </a:solidFill>
              </a:rPr>
              <a:t>р.н</a:t>
            </a:r>
            <a:r>
              <a:rPr lang="uk-UA" sz="2000" b="1" dirty="0" smtClean="0">
                <a:solidFill>
                  <a:srgbClr val="00B050"/>
                </a:solidFill>
              </a:rPr>
              <a:t>.</a:t>
            </a:r>
            <a:r>
              <a:rPr lang="vi-VN" sz="2000" b="1" dirty="0" smtClean="0">
                <a:solidFill>
                  <a:srgbClr val="00B050"/>
                </a:solidFill>
              </a:rPr>
              <a:t>) </a:t>
            </a:r>
            <a:r>
              <a:rPr lang="vi-VN" sz="2000" b="1" dirty="0">
                <a:solidFill>
                  <a:srgbClr val="00B050"/>
                </a:solidFill>
              </a:rPr>
              <a:t>— українська письменниця-шістдесятниця, поетеса. </a:t>
            </a:r>
            <a:r>
              <a:rPr lang="vi-VN" sz="2000" b="1" dirty="0" smtClean="0">
                <a:solidFill>
                  <a:srgbClr val="00B050"/>
                </a:solidFill>
              </a:rPr>
              <a:t>Лауреат </a:t>
            </a:r>
            <a:r>
              <a:rPr lang="vi-VN" sz="2000" b="1" dirty="0">
                <a:solidFill>
                  <a:srgbClr val="00B050"/>
                </a:solidFill>
              </a:rPr>
              <a:t>Шевченківської премії (1987), Премії Антоновичів (1989), премії Петрарки (1994).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0809"/>
            <a:ext cx="2391594" cy="4248472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sz="2400" dirty="0" smtClean="0"/>
              <a:t>       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1948 рік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034680" cy="4525963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  </a:t>
            </a:r>
            <a:r>
              <a:rPr lang="uk-UA" sz="2600" dirty="0" smtClean="0"/>
              <a:t>2006 рік</a:t>
            </a:r>
            <a:endParaRPr lang="ru-RU" sz="2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3812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799"/>
            <a:ext cx="2913112" cy="372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2538704" cy="390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35650" y="6363953"/>
            <a:ext cx="2895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С.А.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Антіпова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КЗ "СЗШ № 37  м.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Дніпродзержинська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vi-VN" sz="3100" b="1" i="1" dirty="0">
                <a:solidFill>
                  <a:schemeClr val="accent1">
                    <a:lumMod val="75000"/>
                  </a:schemeClr>
                </a:solidFill>
              </a:rPr>
              <a:t>Оле́ксандр (Оле́сь) Тере́нтійович Гонча́р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(1918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 1995) 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</a:rPr>
              <a:t>— український радянський письменник, літературний критик, громадський 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діяч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, л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ауреат 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</a:rPr>
              <a:t>Сталінської премії (1948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),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перш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ий 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</a:rPr>
              <a:t>лауреат премії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ім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 Т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</a:rPr>
              <a:t>Шевченка (9 березня 1962), голова Спілки письменників України (1959—1971), академік НАН України (</a:t>
            </a:r>
            <a:r>
              <a:rPr lang="vi-VN" sz="2000" b="1" dirty="0" smtClean="0">
                <a:solidFill>
                  <a:schemeClr val="accent1">
                    <a:lumMod val="75000"/>
                  </a:schemeClr>
                </a:solidFill>
              </a:rPr>
              <a:t>197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8)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00398"/>
            <a:ext cx="2211850" cy="3705275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      1938 рік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2708920"/>
            <a:ext cx="3034680" cy="341724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21185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31733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14409"/>
            <a:ext cx="2664296" cy="389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С.А.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Антіпова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КЗ "СЗШ № 37  м.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Дніпродзержинська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Дякую за увагу!</a:t>
            </a:r>
            <a:endParaRPr lang="ru-RU" sz="6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С.А.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Антіпова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КЗ "СЗШ № 37  м.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Дніпродзержинська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5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Олександр Антонович </a:t>
            </a:r>
            <a:r>
              <a:rPr lang="uk-UA" dirty="0" err="1" smtClean="0"/>
              <a:t>Захаренко</a:t>
            </a:r>
            <a:r>
              <a:rPr lang="uk-UA" dirty="0" smtClean="0"/>
              <a:t> ( 1937-2002) -</a:t>
            </a:r>
            <a:br>
              <a:rPr lang="uk-UA" dirty="0" smtClean="0"/>
            </a:br>
            <a:r>
              <a:rPr lang="ru-RU" dirty="0" err="1" smtClean="0"/>
              <a:t>український</a:t>
            </a:r>
            <a:r>
              <a:rPr lang="ru-RU" dirty="0" smtClean="0"/>
              <a:t> педагог, </a:t>
            </a:r>
            <a:r>
              <a:rPr lang="ru-RU" dirty="0" err="1" smtClean="0"/>
              <a:t>громадський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, </a:t>
            </a:r>
            <a:r>
              <a:rPr lang="ru-RU" dirty="0" err="1" smtClean="0"/>
              <a:t>заслужений</a:t>
            </a:r>
            <a:r>
              <a:rPr lang="ru-RU" dirty="0" smtClean="0"/>
              <a:t> учитель УРСР (1974), </a:t>
            </a:r>
            <a:r>
              <a:rPr lang="ru-RU" dirty="0" err="1" smtClean="0"/>
              <a:t>народний</a:t>
            </a:r>
            <a:r>
              <a:rPr lang="ru-RU" dirty="0" smtClean="0"/>
              <a:t> учитель СРСР (1983), </a:t>
            </a:r>
            <a:r>
              <a:rPr lang="ru-RU" dirty="0" err="1" smtClean="0"/>
              <a:t>академік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педагогічних</a:t>
            </a:r>
            <a:r>
              <a:rPr lang="ru-RU" dirty="0" smtClean="0"/>
              <a:t> наук </a:t>
            </a:r>
            <a:r>
              <a:rPr lang="ru-RU" dirty="0" err="1" smtClean="0"/>
              <a:t>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6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234" y="0"/>
            <a:ext cx="8080565" cy="2132856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Віктор Федорович  </a:t>
            </a:r>
            <a:r>
              <a:rPr lang="uk-UA" sz="3600" b="1" i="1" dirty="0" err="1" smtClean="0">
                <a:solidFill>
                  <a:schemeClr val="accent2">
                    <a:lumMod val="50000"/>
                  </a:schemeClr>
                </a:solidFill>
              </a:rPr>
              <a:t>Шаталов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b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педагог-новатор, заслужений учитель УРСР, народний учитель СРСР, почесний доктор АПНУ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2597613" cy="395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05645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С.А.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Антіпова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КЗ "СЗШ № 37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Дніпродзержинська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fld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52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ПАТОН </a:t>
            </a:r>
            <a:b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БОРИС  ЄВГЕНОВИЧ</a:t>
            </a:r>
            <a:b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( 1918 </a:t>
            </a:r>
            <a:r>
              <a:rPr lang="uk-UA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р.н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.)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8104" y="1661497"/>
            <a:ext cx="3008313" cy="493585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учений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галузі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металургії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 та 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технології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металів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професор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, доктор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технічних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наук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Двічі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Герой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Соціалістичної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Праці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перший  в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історії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  Герой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України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Президент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Національної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академії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наук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України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,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академик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Національної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Академії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Наук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України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(з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1958 года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), 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академік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АН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СРСР —президент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Міжнародної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асоціації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академій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наук,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почесний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член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Римського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клуба,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син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Євгена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</a:rPr>
              <a:t>Оскаровича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Патона</a:t>
            </a:r>
            <a:r>
              <a:rPr lang="ru-RU" sz="1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619" y="692696"/>
            <a:ext cx="3993365" cy="5338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6" y="476672"/>
            <a:ext cx="4441078" cy="587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492875"/>
            <a:ext cx="2895600" cy="365125"/>
          </a:xfrm>
        </p:spPr>
        <p:txBody>
          <a:bodyPr/>
          <a:lstStyle/>
          <a:p>
            <a:r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С.А. Антіпова КЗ "СЗШ № 37  м. Дніпродзержинська"</a:t>
            </a:r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fld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0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779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РЕМЕСЛО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ВАСИЛЬ МИКОЛАЙОВИЧ</a:t>
            </a:r>
            <a:b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(1907-1983)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988840"/>
            <a:ext cx="4618856" cy="41373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34679" cy="37772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український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селекціонер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академік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АН СРСР,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дійсний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член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Всесоюзної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Академії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Сільськогосподарських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Наук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ім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Леніна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Заслужений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діяч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науки УРСР (1967).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668131" cy="405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С.А. </a:t>
            </a:r>
            <a:r>
              <a:rPr lang="ru-RU" dirty="0" err="1" smtClean="0">
                <a:solidFill>
                  <a:schemeClr val="tx1"/>
                </a:solidFill>
              </a:rPr>
              <a:t>Антіпова</a:t>
            </a:r>
            <a:r>
              <a:rPr lang="ru-RU" dirty="0" smtClean="0">
                <a:solidFill>
                  <a:schemeClr val="tx1"/>
                </a:solidFill>
              </a:rPr>
              <a:t> КЗ "СЗШ № 37  м. </a:t>
            </a:r>
            <a:r>
              <a:rPr lang="ru-RU" dirty="0" err="1" smtClean="0">
                <a:solidFill>
                  <a:schemeClr val="tx1"/>
                </a:solidFill>
              </a:rPr>
              <a:t>Дніпродзержинська</a:t>
            </a:r>
            <a:r>
              <a:rPr lang="ru-RU" dirty="0" smtClean="0">
                <a:solidFill>
                  <a:schemeClr val="tx1"/>
                </a:solidFill>
              </a:rPr>
              <a:t>"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532" y="476672"/>
            <a:ext cx="3629901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АПАНОВИЧ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ОЛЕНА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МИХАЙЛІВНА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( 1919 р. 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Симбірська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губ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Росія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2000 р.,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Київ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823558"/>
            <a:ext cx="4634997" cy="40324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2492896"/>
            <a:ext cx="3440361" cy="404299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Історик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дослідниця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історії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України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козацької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доби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козацького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літописання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фахівець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галузях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історіоґрафії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джерелознавства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археоґрафії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книгознавства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рукописної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книги,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марґіналістики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історіософ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журналістка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просвітянка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лауреат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Державної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премії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України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ім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Т.Шевченка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23558"/>
            <a:ext cx="4634997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С.А.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Антіпова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КЗ "СЗШ № 37  м.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Дніпродзержинська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074242"/>
          </a:xfrm>
        </p:spPr>
        <p:txBody>
          <a:bodyPr>
            <a:normAutofit/>
          </a:bodyPr>
          <a:lstStyle/>
          <a:p>
            <a:r>
              <a:rPr lang="vi-VN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Павло́ Архи́пович Загребе́льний </a:t>
            </a:r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vi-VN" sz="2200" dirty="0" smtClean="0">
                <a:solidFill>
                  <a:schemeClr val="tx2">
                    <a:lumMod val="75000"/>
                  </a:schemeClr>
                </a:solidFill>
              </a:rPr>
              <a:t>(1924</a:t>
            </a:r>
            <a:r>
              <a:rPr lang="uk-UA" sz="2200" dirty="0" smtClean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vi-VN" sz="2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vi-VN" sz="2200" dirty="0">
                <a:solidFill>
                  <a:schemeClr val="tx2">
                    <a:lumMod val="75000"/>
                  </a:schemeClr>
                </a:solidFill>
              </a:rPr>
              <a:t>с. Солошине, Полтавська область </a:t>
            </a:r>
            <a:r>
              <a:rPr lang="vi-VN" sz="2200" dirty="0" smtClean="0">
                <a:solidFill>
                  <a:schemeClr val="tx2">
                    <a:lumMod val="75000"/>
                  </a:schemeClr>
                </a:solidFill>
              </a:rPr>
              <a:t>—2009</a:t>
            </a:r>
            <a:r>
              <a:rPr lang="vi-VN" sz="2200" dirty="0">
                <a:solidFill>
                  <a:schemeClr val="tx2">
                    <a:lumMod val="75000"/>
                  </a:schemeClr>
                </a:solidFill>
              </a:rPr>
              <a:t>, Київ) </a:t>
            </a:r>
            <a:r>
              <a:rPr lang="vi-VN" sz="2800" dirty="0"/>
              <a:t>— </a:t>
            </a:r>
            <a:r>
              <a:rPr lang="vi-VN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український письменник, Герой України, лауреат Державної премії СРСР, Шевченківської </a:t>
            </a:r>
            <a:r>
              <a:rPr lang="vi-VN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прем</a:t>
            </a:r>
            <a:r>
              <a:rPr lang="uk-UA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ії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2564904"/>
            <a:ext cx="3884240" cy="35612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51690" y="2492896"/>
            <a:ext cx="2472638" cy="38490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4104456" cy="37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78616"/>
            <a:ext cx="2616654" cy="376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С.А.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Антіпова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КЗ "СЗШ № 37  м.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Дніпродзержинська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417638"/>
          </a:xfrm>
        </p:spPr>
        <p:txBody>
          <a:bodyPr>
            <a:noAutofit/>
          </a:bodyPr>
          <a:lstStyle/>
          <a:p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Васи́льович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Павли́чко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( 1929 </a:t>
            </a:r>
            <a:r>
              <a:rPr lang="ru-RU" sz="1800" i="1" dirty="0" err="1" smtClean="0">
                <a:solidFill>
                  <a:schemeClr val="accent2">
                    <a:lumMod val="75000"/>
                  </a:schemeClr>
                </a:solidFill>
              </a:rPr>
              <a:t>р.н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., </a:t>
            </a:r>
            <a:r>
              <a:rPr lang="ru-RU" sz="1800" i="1" dirty="0" err="1">
                <a:solidFill>
                  <a:schemeClr val="accent2">
                    <a:lumMod val="75000"/>
                  </a:schemeClr>
                </a:solidFill>
              </a:rPr>
              <a:t>Стопчатів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75000"/>
                  </a:schemeClr>
                </a:solidFill>
              </a:rPr>
              <a:t>Івано-Франківщині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український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поет,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перекладач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літературний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критик,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громадсько-політичний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діяч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2072719"/>
            <a:ext cx="2808312" cy="41119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2060848"/>
            <a:ext cx="2808312" cy="40653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42390"/>
            <a:ext cx="3312367" cy="414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72719"/>
            <a:ext cx="2736304" cy="411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С.А.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Антіпова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КЗ "СЗШ № 37  м.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Дніпродзержинська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vi-VN" sz="3600" b="1" i="1" dirty="0">
                <a:solidFill>
                  <a:schemeClr val="accent3">
                    <a:lumMod val="50000"/>
                  </a:schemeClr>
                </a:solidFill>
              </a:rPr>
              <a:t>Іва́н Фе́дорович Драч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vi-VN" sz="2800" dirty="0" smtClean="0">
                <a:solidFill>
                  <a:schemeClr val="accent3">
                    <a:lumMod val="75000"/>
                  </a:schemeClr>
                </a:solidFill>
              </a:rPr>
              <a:t>( 1936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2800" dirty="0" err="1" smtClean="0">
                <a:solidFill>
                  <a:schemeClr val="accent3">
                    <a:lumMod val="75000"/>
                  </a:schemeClr>
                </a:solidFill>
              </a:rPr>
              <a:t>р.н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vi-VN" sz="2800" dirty="0" smtClean="0">
                <a:solidFill>
                  <a:schemeClr val="accent3">
                    <a:lumMod val="75000"/>
                  </a:schemeClr>
                </a:solidFill>
              </a:rPr>
              <a:t>,)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vi-VN" sz="2800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vi-VN" sz="2800" dirty="0">
                <a:solidFill>
                  <a:schemeClr val="accent3">
                    <a:lumMod val="75000"/>
                  </a:schemeClr>
                </a:solidFill>
              </a:rPr>
              <a:t>український поет, перекладач, кіносценарист, драматург, державний і громадський діяч. Герой України.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214" y="2780927"/>
            <a:ext cx="4046586" cy="30963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0236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970411" cy="312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С.А.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Антіпова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КЗ "СЗШ № 37  м.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Дніпродзержинська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68D5-80C6-4B44-8D25-2C53B4B8F32E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412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Специальное оформление</vt:lpstr>
      <vt:lpstr>Волна</vt:lpstr>
      <vt:lpstr>Апекс</vt:lpstr>
      <vt:lpstr>КУЛЬТУРА    УРСР</vt:lpstr>
      <vt:lpstr>Олександр Антонович Захаренко ( 1937-2002) - український педагог, громадський діяч, заслужений учитель УРСР (1974), народний учитель СРСР (1983), академік Академії педагогічних наук України</vt:lpstr>
      <vt:lpstr>Віктор Федорович  Шаталов –  педагог-новатор, заслужений учитель УРСР, народний учитель СРСР, почесний доктор АПНУ</vt:lpstr>
      <vt:lpstr>ПАТОН  БОРИС  ЄВГЕНОВИЧ ( 1918 р.н.)</vt:lpstr>
      <vt:lpstr>РЕМЕСЛО ВАСИЛЬ МИКОЛАЙОВИЧ (1907-1983)</vt:lpstr>
      <vt:lpstr>АПАНОВИЧ  ОЛЕНА МИХАЙЛІВНА  ( 1919 р. (Симбірська губ., Росія  –  2000 р., м. Київ).</vt:lpstr>
      <vt:lpstr>Павло́ Архи́пович Загребе́льний  (1924 р., с. Солошине, Полтавська область —2009, Київ) — український письменник, Герой України, лауреат Державної премії СРСР, Шевченківської премії</vt:lpstr>
      <vt:lpstr>Дмитро́ Васи́льович Павли́чко  ( 1929 р.н., Стопчатів Івано-Франківщині) — український поет, перекладач, літературний критик, громадсько-політичний діяч</vt:lpstr>
      <vt:lpstr>Іва́н Фе́дорович Драч  ( 1936 р.н.,) — український поет, перекладач, кіносценарист, драматург, державний і громадський діяч. Герой України.</vt:lpstr>
      <vt:lpstr>Презентация PowerPoint</vt:lpstr>
      <vt:lpstr>Васи́ль Семе́нович Сту́с  (1938 р.н., село Рахнівка Вінницької області —1985, табір ВС-389/36-1  у Пермської області) — український поет, перекладач, прозаїк, літературознавець, правозахисник. Один із найактивніших представників українського культурного руху шістдесятників. Герой України.  </vt:lpstr>
      <vt:lpstr>Лі́на Васи́лівна Косте́нко  (1930 р.н.) — українська письменниця-шістдесятниця, поетеса. Лауреат Шевченківської премії (1987), Премії Антоновичів (1989), премії Петрарки (1994).</vt:lpstr>
      <vt:lpstr>Оле́ксандр (Оле́сь) Тере́нтійович Гонча́р  (1918 - 1995) — український радянський письменник, літературний критик, громадський діяч, лауреат Сталінської премії (1948), перший лауреат премії  ім. Т. Шевченка (9 березня 1962), голова Спілки письменників України (1959—1971), академік НАН України (1978)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40</cp:revision>
  <dcterms:created xsi:type="dcterms:W3CDTF">2011-12-11T13:08:02Z</dcterms:created>
  <dcterms:modified xsi:type="dcterms:W3CDTF">2014-01-23T18:35:51Z</dcterms:modified>
</cp:coreProperties>
</file>