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6" r:id="rId3"/>
    <p:sldId id="272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C9545-FDF8-449E-B8B5-A907CEB9CE8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5CF2-8BA6-4AE0-9B83-7725AD4AD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AD2E-A4CC-4E91-A01E-E0F77A331A47}" type="datetime1">
              <a:rPr lang="ru-RU" smtClean="0"/>
              <a:t>23.02.2013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90FC-6718-4710-98FC-5ED5A8C5B28E}" type="datetime1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3266-0BA8-482E-94DE-B678899DE345}" type="datetime1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46EC-D7C4-4CA5-888D-96C3D7652D45}" type="datetime1">
              <a:rPr lang="ru-RU" smtClean="0"/>
              <a:t>23.02.2013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84B9-BAA4-4BA8-9F7E-30AA2C054C45}" type="datetime1">
              <a:rPr lang="ru-RU" smtClean="0"/>
              <a:t>23.02.2013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3B88-8C9C-4A61-8606-C5B72A6CFBD1}" type="datetime1">
              <a:rPr lang="ru-RU" smtClean="0"/>
              <a:t>23.02.2013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83F-6F16-4EC8-BCE8-F1AE6E98E763}" type="datetime1">
              <a:rPr lang="ru-RU" smtClean="0"/>
              <a:t>23.02.2013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B963-643C-4387-94EA-68A376A52C2B}" type="datetime1">
              <a:rPr lang="ru-RU" smtClean="0"/>
              <a:t>23.02.2013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C509-DDF6-4C10-945F-79EA6297DC2D}" type="datetime1">
              <a:rPr lang="ru-RU" smtClean="0"/>
              <a:t>23.02.2013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94F2-B814-4A7C-B801-21ACA5322DE5}" type="datetime1">
              <a:rPr lang="ru-RU" smtClean="0"/>
              <a:t>23.02.2013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F105-4A8D-4822-B463-19C84607F337}" type="datetime1">
              <a:rPr lang="ru-RU" smtClean="0"/>
              <a:t>23.02.2013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C173743-373A-43B6-89F6-A7DB765C74EB}" type="datetime1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:\право\домашняя работ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50244"/>
            <a:ext cx="2627784" cy="310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83568" y="1412776"/>
            <a:ext cx="6552930" cy="56166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називаємо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західноукраїнськими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?  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2. У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 держав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знаходились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західноукраїнські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діяли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теренах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національно-визвольний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у ІІ ½ 1917 р. </a:t>
            </a:r>
            <a:r>
              <a:rPr lang="ru-RU" sz="2800" b="1" dirty="0" err="1"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ктивізується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 НВР  на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західноукраїнських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землях?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5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508104" y="4707732"/>
            <a:ext cx="2486025" cy="5000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Герб ЗУНР </a:t>
            </a:r>
          </a:p>
        </p:txBody>
      </p:sp>
      <p:sp>
        <p:nvSpPr>
          <p:cNvPr id="921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00500" y="6112818"/>
            <a:ext cx="473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Поштова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марка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ЗУНР </a:t>
            </a:r>
          </a:p>
        </p:txBody>
      </p:sp>
      <p:pic>
        <p:nvPicPr>
          <p:cNvPr id="9220" name="Picture 8" descr="C:\Users\1\Desktop\10 украина\Урок 22 Провозглашение ЗУНР\Урок 22 Провозглашение ЗУНР\Иллюстрации\фла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881562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8"/>
          <p:cNvSpPr>
            <a:spLocks noChangeArrowheads="1"/>
          </p:cNvSpPr>
          <p:nvPr/>
        </p:nvSpPr>
        <p:spPr bwMode="auto">
          <a:xfrm>
            <a:off x="1550721" y="2864793"/>
            <a:ext cx="2208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Прапор ЗУНР </a:t>
            </a:r>
          </a:p>
        </p:txBody>
      </p:sp>
      <p:pic>
        <p:nvPicPr>
          <p:cNvPr id="9222" name="Picture 9" descr="C:\Users\1\Desktop\10 украина\Урок 22 Провозглашение ЗУНР\Урок 22 Провозглашение ЗУНР\Иллюстрации\герб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14313"/>
            <a:ext cx="34528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C:\Users\1\Desktop\10 украина\Урок 22 Провозглашение ЗУНР\Урок 22 Провозглашение ЗУНР\Иллюстрации\мар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57588"/>
            <a:ext cx="27495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8011391"/>
              </p:ext>
            </p:extLst>
          </p:nvPr>
        </p:nvGraphicFramePr>
        <p:xfrm>
          <a:off x="285750" y="214313"/>
          <a:ext cx="8572500" cy="6322248"/>
        </p:xfrm>
        <a:graphic>
          <a:graphicData uri="http://schemas.openxmlformats.org/drawingml/2006/table">
            <a:tbl>
              <a:tblPr/>
              <a:tblGrid>
                <a:gridCol w="1571625"/>
                <a:gridCol w="7000875"/>
              </a:tblGrid>
              <a:tr h="482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Проголошення ЗУНР</a:t>
                      </a:r>
                      <a:endParaRPr kumimoji="0" lang="uk-UA" sz="32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Подія</a:t>
                      </a:r>
                      <a:endParaRPr kumimoji="0" lang="uk-UA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097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 р.</a:t>
                      </a: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Маніфест австрійського імператора про перебудову держави на федеративних засадах, де «…кожне плем’я на області, яку воно заселяє, творить свій власний державний організм»</a:t>
                      </a:r>
                      <a:endParaRPr kumimoji="0" lang="uk-UA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2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жовтня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 р.</a:t>
                      </a: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Утворення у Л </a:t>
                      </a:r>
                      <a:r>
                        <a:rPr kumimoji="0" lang="uk-UA" sz="1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ьвові</a:t>
                      </a: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Української національної ради — політичного керівництва українського національно-визвольного руху</a:t>
                      </a: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7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 р.</a:t>
                      </a: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Постанова Національної Ради про об’єднання українських земель Австро-Угорщини в єдину Українську державу</a:t>
                      </a:r>
                      <a:endParaRPr kumimoji="0" lang="uk-UA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154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листопада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 р.</a:t>
                      </a: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Захоплення українськими військовими формуваннями на чолі з Д. Вітовським найважливіших об’єктів та урядових установ 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Львові та інших містах Східної Галичини, початок </a:t>
                      </a:r>
                      <a:r>
                        <a:rPr kumimoji="0" lang="uk-UA" sz="1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україно-польської</a:t>
                      </a: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війни</a:t>
                      </a:r>
                      <a:endParaRPr kumimoji="0" lang="uk-UA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29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листопада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 р.</a:t>
                      </a: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Утворення першого українського уряду — Державного Секретаріату на чолі з К. Левицьким</a:t>
                      </a:r>
                      <a:endParaRPr kumimoji="0" lang="uk-UA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015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листопада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 р.</a:t>
                      </a: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Проголошення самостійної Західноукраїнської Народної Республіки, президентом якої згодом став Є. </a:t>
                      </a:r>
                      <a:r>
                        <a:rPr kumimoji="0" lang="uk-UA" sz="1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Петрушевич</a:t>
                      </a:r>
                      <a:endParaRPr kumimoji="0" lang="uk-UA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835" marR="45835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1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5214938"/>
            <a:ext cx="9144000" cy="1470025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Уряди ЗУНР і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Директорії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взаємно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зміцнити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споконвічні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1918 р. у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Фастові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уклали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попередню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угоду про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ЗУНР (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Буковина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) та УНР (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Наддніпрянська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1267" name="Picture 5" descr="C:\Users\1\Desktop\10 украина\Урок 22 Провозглашение ЗУНР\Урок 22 Провозглашение ЗУНР\Иллюстрации\Директория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7358062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5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4797152"/>
            <a:ext cx="9144000" cy="1470025"/>
          </a:xfrm>
        </p:spPr>
        <p:txBody>
          <a:bodyPr/>
          <a:lstStyle/>
          <a:p>
            <a:pPr algn="ctr"/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Урочисте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  Акта  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злуки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1919 р. в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1" name="Picture 5" descr="C:\Users\1\Desktop\10 украина\Урок 22 Провозглашение ЗУНР\Урок 22 Провозглашение ЗУНР\Иллюстрации\ЗУН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10736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5387975"/>
            <a:ext cx="9144000" cy="1470025"/>
          </a:xfrm>
        </p:spPr>
        <p:txBody>
          <a:bodyPr/>
          <a:lstStyle/>
          <a:p>
            <a:pPr algn="ctr"/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злуки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суто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символічний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характер і до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справжнього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справа не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дійшла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і ЗУНР , і УНР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втрачали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позицією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територією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Picture 5" descr="C:\Users\1\Desktop\10 украина\Урок 22 Провозглашение ЗУНР\Урок 22 Провозглашение ЗУНР\Иллюстрации\Митин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664368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9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67596" y="404664"/>
            <a:ext cx="4429125" cy="6146949"/>
          </a:xfrm>
        </p:spPr>
        <p:txBody>
          <a:bodyPr/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початку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1919 р.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польські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контролювали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Галичину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Дністром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 Збручем і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Заліщиками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ЗОУНР провела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реорганізацію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владних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структур. Вся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повнота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цивільної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Ради,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перейшла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до диктатора ЗОУНР Є. Петрушевича.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5" descr="C:\Users\1\Desktop\10 украина\Урок 22 Провозглашение ЗУНР\Урок 22 Провозглашение ЗУНР\Иллюстрации\Енвгений Петрушевич президент ЗУН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4559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1714500" y="6215063"/>
            <a:ext cx="188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Є. Петрушевич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1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rot="16200000">
            <a:off x="-2500374" y="2928946"/>
            <a:ext cx="6429444" cy="10001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Поглинання </a:t>
            </a:r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території  ЗУНР </a:t>
            </a:r>
            <a:r>
              <a:rPr lang="uk-UA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різними </a:t>
            </a:r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країнами</a:t>
            </a:r>
            <a:endParaRPr lang="uk-UA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142852"/>
            <a:ext cx="7429552" cy="2214578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cs typeface="Times New Roman"/>
              </a:rPr>
              <a:t>Східна Галичина</a:t>
            </a:r>
            <a:endParaRPr lang="uk-UA" sz="20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tx1"/>
                </a:solidFill>
                <a:cs typeface="Times New Roman"/>
              </a:rPr>
              <a:t>Червень–липень</a:t>
            </a:r>
            <a:r>
              <a:rPr lang="uk-UA" sz="2000" b="1" dirty="0">
                <a:solidFill>
                  <a:schemeClr val="tx1"/>
                </a:solidFill>
                <a:cs typeface="Times New Roman"/>
              </a:rPr>
              <a:t> 1919 р. — окупація цих земель Польщею. 25 червня 1919 р. — рішення Паризької мирної конференції про надання</a:t>
            </a:r>
            <a:r>
              <a:rPr lang="uk-UA" sz="20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uk-UA" sz="2000" b="1" dirty="0">
                <a:solidFill>
                  <a:schemeClr val="tx1"/>
                </a:solidFill>
                <a:cs typeface="Times New Roman"/>
              </a:rPr>
              <a:t>Землями Східної Галичини на 10, а згодом на 25 років. 14 березня 1923 р. — рішення Ради Антанти про остаточне включення Східної Галичини до складу Польщі</a:t>
            </a:r>
            <a:endParaRPr lang="uk-UA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2500306"/>
            <a:ext cx="7358114" cy="150019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Північна Буковина</a:t>
            </a:r>
            <a:endParaRPr lang="uk-UA" sz="2000" b="1" i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Листопад 1918 р. — окупація цих земель Румунією. 10 вересня1919 р. — передача за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Сен-Жерменським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договором Північної Буковини до складу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04" y="4143380"/>
            <a:ext cx="7429552" cy="25717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Закарпаття</a:t>
            </a:r>
            <a:endParaRPr lang="uk-UA" sz="2000" b="1" i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Березень–квітень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1919 р. — землі Закарпаття — автономна одиниця Угорської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Радянської Республіки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Травень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1919 р. — окупація цих земель військами Румунії та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Чехо-Словаччини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вересня 1919 р. — включення за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–Жерменським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договором Закарпаття до складу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Чехо-Словаччини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правах автономії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214414" y="1000108"/>
            <a:ext cx="357190" cy="5000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214414" y="3071810"/>
            <a:ext cx="357190" cy="5000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214414" y="5143512"/>
            <a:ext cx="357190" cy="5000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7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700808"/>
            <a:ext cx="6096000" cy="3657599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endParaRPr lang="uk-UA" sz="8000" b="1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ctr">
              <a:buNone/>
            </a:pPr>
            <a:r>
              <a:rPr lang="uk-UA" sz="8000" b="1" i="1" dirty="0" smtClean="0">
                <a:effectLst/>
                <a:latin typeface="Times New Roman" pitchFamily="18" charset="0"/>
                <a:cs typeface="Times New Roman" pitchFamily="18" charset="0"/>
              </a:rPr>
              <a:t>Визначити причини поразки ЗУНР</a:t>
            </a:r>
            <a:endParaRPr lang="ru-RU" sz="8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Проблемне завдання: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1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60851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32638" indent="-514350">
              <a:buAutoNum type="arabicPeriod"/>
            </a:pPr>
            <a:r>
              <a:rPr lang="uk-UA" sz="3600" b="1" i="1" dirty="0" smtClean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Військові невдачі УГА.</a:t>
            </a:r>
          </a:p>
          <a:p>
            <a:pPr marL="532638" indent="-514350">
              <a:buAutoNum type="arabicPeriod"/>
            </a:pPr>
            <a:r>
              <a:rPr lang="uk-UA" sz="3600" b="1" i="1" dirty="0" smtClean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Відсутність спільних дій УНР та ЗУНР.</a:t>
            </a:r>
          </a:p>
          <a:p>
            <a:pPr marL="532638" indent="-514350">
              <a:buAutoNum type="arabicPeriod"/>
            </a:pPr>
            <a:r>
              <a:rPr lang="uk-UA" sz="3600" b="1" i="1" dirty="0" smtClean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Міжнародна ізоляція ЗУНР.</a:t>
            </a:r>
          </a:p>
          <a:p>
            <a:pPr marL="532638" indent="-514350">
              <a:buAutoNum type="arabicPeriod"/>
            </a:pPr>
            <a:r>
              <a:rPr lang="uk-UA" sz="3600" b="1" i="1" dirty="0" smtClean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Брак міцних історичних державотворчих традицій</a:t>
            </a:r>
            <a:endParaRPr lang="ru-RU" sz="3600" b="1" i="1" dirty="0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986408"/>
          </a:xfrm>
        </p:spPr>
        <p:txBody>
          <a:bodyPr/>
          <a:lstStyle/>
          <a:p>
            <a:pPr algn="ctr"/>
            <a:r>
              <a:rPr lang="uk-UA" sz="5400" b="1" i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uk-UA" sz="5400" b="1" i="1" dirty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поразки </a:t>
            </a:r>
            <a:r>
              <a:rPr lang="uk-UA" sz="5400" b="1" i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ЗУНР: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1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980728"/>
            <a:ext cx="9144000" cy="79208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ДОМАШНЄ ЗАВДАННЯ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9552" y="3490670"/>
            <a:ext cx="5616624" cy="1752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400" dirty="0" err="1" smtClean="0">
                <a:effectLst/>
                <a:latin typeface="Times New Roman" pitchFamily="18" charset="0"/>
                <a:cs typeface="Times New Roman" pitchFamily="18" charset="0"/>
              </a:rPr>
              <a:t>Гупан</a:t>
            </a:r>
            <a:r>
              <a:rPr lang="uk-UA" sz="4400" dirty="0" smtClean="0">
                <a:effectLst/>
                <a:latin typeface="Times New Roman" pitchFamily="18" charset="0"/>
                <a:cs typeface="Times New Roman" pitchFamily="18" charset="0"/>
              </a:rPr>
              <a:t>…: § 19,</a:t>
            </a:r>
          </a:p>
          <a:p>
            <a:pPr algn="ctr">
              <a:defRPr/>
            </a:pPr>
            <a:r>
              <a:rPr lang="uk-UA" sz="4400" dirty="0" err="1" smtClean="0">
                <a:effectLst/>
                <a:latin typeface="Times New Roman" pitchFamily="18" charset="0"/>
                <a:cs typeface="Times New Roman" pitchFamily="18" charset="0"/>
              </a:rPr>
              <a:t>Турченко</a:t>
            </a:r>
            <a:r>
              <a:rPr lang="uk-UA" sz="4400" dirty="0" smtClean="0">
                <a:effectLst/>
                <a:latin typeface="Times New Roman" pitchFamily="18" charset="0"/>
                <a:cs typeface="Times New Roman" pitchFamily="18" charset="0"/>
              </a:rPr>
              <a:t> : §§ 28-29,</a:t>
            </a:r>
          </a:p>
          <a:p>
            <a:pPr algn="ctr">
              <a:defRPr/>
            </a:pPr>
            <a:r>
              <a:rPr lang="uk-UA" sz="4400" dirty="0" smtClean="0">
                <a:effectLst/>
                <a:latin typeface="Times New Roman" pitchFamily="18" charset="0"/>
                <a:cs typeface="Times New Roman" pitchFamily="18" charset="0"/>
              </a:rPr>
              <a:t>завдання 11* ( с. 189) – </a:t>
            </a:r>
            <a:r>
              <a:rPr lang="uk-UA" sz="4400" dirty="0" err="1" smtClean="0">
                <a:effectLst/>
                <a:latin typeface="Times New Roman" pitchFamily="18" charset="0"/>
                <a:cs typeface="Times New Roman" pitchFamily="18" charset="0"/>
              </a:rPr>
              <a:t>Гупан</a:t>
            </a:r>
            <a:r>
              <a:rPr lang="uk-UA" sz="4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1\Pictures\фил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56137"/>
            <a:ext cx="2572346" cy="29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9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1438" y="260648"/>
            <a:ext cx="9144000" cy="1012825"/>
          </a:xfrm>
        </p:spPr>
        <p:txBody>
          <a:bodyPr/>
          <a:lstStyle/>
          <a:p>
            <a:pPr algn="ctr" eaLnBrk="1" hangingPunct="1"/>
            <a:r>
              <a:rPr lang="uk-UA" sz="4400" b="1" i="1" dirty="0" smtClean="0">
                <a:effectLst/>
                <a:latin typeface="Times New Roman" pitchFamily="18" charset="0"/>
                <a:cs typeface="Times New Roman" pitchFamily="18" charset="0"/>
              </a:rPr>
              <a:t>ПРОГОЛОШЕННЯ </a:t>
            </a:r>
            <a:r>
              <a:rPr lang="en-US" sz="4400" b="1" i="1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400" b="1" i="1" dirty="0" smtClean="0">
                <a:effectLst/>
                <a:latin typeface="Times New Roman" pitchFamily="18" charset="0"/>
                <a:cs typeface="Times New Roman" pitchFamily="18" charset="0"/>
              </a:rPr>
              <a:t>ЗУНР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5729"/>
            <a:ext cx="5724636" cy="457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4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700808"/>
            <a:ext cx="6096000" cy="3657599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endParaRPr lang="uk-UA" sz="8000" b="1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ctr">
              <a:buNone/>
            </a:pPr>
            <a:r>
              <a:rPr lang="uk-UA" sz="8000" b="1" i="1" dirty="0" smtClean="0">
                <a:effectLst/>
                <a:latin typeface="Times New Roman" pitchFamily="18" charset="0"/>
                <a:cs typeface="Times New Roman" pitchFamily="18" charset="0"/>
              </a:rPr>
              <a:t>Визначити причини поразки ЗУНР</a:t>
            </a:r>
            <a:endParaRPr lang="ru-RU" sz="8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Проблемне завдання: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1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23528" y="527177"/>
            <a:ext cx="4143375" cy="601838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1918 р. один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авторитетних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Кость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Левицький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заявив в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австрійському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домагаються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автономії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з’єднаних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Австро-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Угорщини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йшла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домогтися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національно-територіальної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9" name="Picture 5" descr="C:\Users\1\Desktop\10 украина\Урок 22 Провозглашение ЗУНР\Урок 22 Провозглашение ЗУНР\Иллюстрации\ЛЕВИЦ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7"/>
            <a:ext cx="4429125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2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5000625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західноукраїнські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одним з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на переговорах у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Бресті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Делегація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їхала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наміром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до складу УНР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західних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земель —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Буковини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Холмщини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Підляшшя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3" name="Picture 5" descr="C:\Users\1\Desktop\10 украина\Урок 22 Провозглашение ЗУНР\Урок 22 Провозглашение ЗУНР\Иллюстрации\Украинская делегация в Брест-Литовске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6058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2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b="1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ЗУНР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29063" y="1268759"/>
            <a:ext cx="4929187" cy="538921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30 жовтня 1918 р. Центральний військовий комітет почав працювати як штаб з підготовки повстання. Очолював цю роботу сотник УСС Дмитро Вітовський. У ніч з 31 жовтня на 1 листопада українські військові з’єднання взяли під контроль усі головні пункти Львова. Того ж дня представники австрійських властей у Львові погодилися на передачу влади Українській Національній Раді.</a:t>
            </a:r>
          </a:p>
          <a:p>
            <a:pPr algn="ctr">
              <a:defRPr/>
            </a:pP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6" descr="C:\Users\1\Desktop\10 украина\Урок 22 Провозглашение ЗУНР\Урок 22 Провозглашение ЗУНР\Иллюстрации\Дмитрий Витов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35718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755576" y="6104653"/>
            <a:ext cx="292804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Вітовський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8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5387975"/>
            <a:ext cx="9144000" cy="1470025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До 8 листопада 1918 p.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створено перший уряд ЗУНР —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Тимчасовий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Секретаріат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13 листопада уряд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присягу.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конституційні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новоствореної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— вона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Західноукраїнська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(ЗУНР)</a:t>
            </a:r>
          </a:p>
        </p:txBody>
      </p:sp>
      <p:pic>
        <p:nvPicPr>
          <p:cNvPr id="7171" name="Picture 6" descr="C:\Users\1\Desktop\10 украина\Урок 22 Провозглашение ЗУНР\Урок 22 Провозглашение ЗУНР\Иллюстрации\правительство ЗУН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14313"/>
            <a:ext cx="6643687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8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5387975"/>
            <a:ext cx="9144000" cy="1470025"/>
          </a:xfrm>
        </p:spPr>
        <p:txBody>
          <a:bodyPr/>
          <a:lstStyle/>
          <a:p>
            <a:pPr algn="ctr"/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ЗУНР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охоплювала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70 тис.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в. км, а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становило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6 млн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. Гербом ЗУНР став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золотий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лев на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синьому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тлі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 а прапором —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блакитно-жовте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знамено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5617329" cy="46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8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19000" y="5589240"/>
            <a:ext cx="3273552" cy="639762"/>
          </a:xfrm>
        </p:spPr>
        <p:txBody>
          <a:bodyPr/>
          <a:lstStyle/>
          <a:p>
            <a:pPr algn="ctr"/>
            <a:r>
              <a:rPr lang="uk-UA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Євген </a:t>
            </a:r>
            <a:r>
              <a:rPr lang="uk-UA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Петрушевич</a:t>
            </a:r>
            <a:r>
              <a:rPr lang="uk-UA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Перзидент</a:t>
            </a:r>
            <a:r>
              <a:rPr lang="uk-UA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ЗУНР</a:t>
            </a:r>
            <a:endParaRPr lang="ru-RU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27984" y="5517232"/>
            <a:ext cx="4176464" cy="639762"/>
          </a:xfrm>
        </p:spPr>
        <p:txBody>
          <a:bodyPr/>
          <a:lstStyle/>
          <a:p>
            <a:pPr algn="ctr"/>
            <a:r>
              <a:rPr lang="uk-UA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Кость Левицький – голова </a:t>
            </a:r>
            <a:r>
              <a:rPr lang="uk-UA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Держсекретаріату</a:t>
            </a:r>
            <a:r>
              <a:rPr lang="uk-UA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ЗУНР</a:t>
            </a:r>
            <a:endParaRPr lang="ru-RU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168352" cy="46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8865"/>
            <a:ext cx="3129136" cy="46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2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1172948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151SlideId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22SlideId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219SlideId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230SlideId2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343SlideId2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510SlideId2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530SlideId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533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1172932SlideId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1173820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1174020SlideId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1633SlideId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1723SlideId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02SlideId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056SlideId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22232141SlideId26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74</TotalTime>
  <Words>646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1. Які землі ми називаємо західноукраїнськими?   2. У складі яких  держав знаходились західноукраїнські землі напередодні і після Першої світової війни?  3. Яким було становище населення Західної України? 4. Які політичні партії діяли на теренах Західної України? 5. Що таке національно-визвольний рух? 6. Чому саме у ІІ ½ 1917 р. активізується  НВР  на західноукраїнських землях? </vt:lpstr>
      <vt:lpstr>ПРОГОЛОШЕННЯ    ЗУНР</vt:lpstr>
      <vt:lpstr>Проблемне завдання:</vt:lpstr>
      <vt:lpstr>У червні 1918 р. один із авторитетних депутатів від Галичини Кость Левицький заявив в австрійському парламенті, що українці «домагаються… нових національної і територіальної автономії по їх з’єднаних національних територіях Австро-Угорщини».  Тобто мова йшла про бажання українців домогтися повної національно-територіальної самостійності.</vt:lpstr>
      <vt:lpstr>Питання про західноукраїнські землі було одним з головних на переговорах у Бресті. Делегація Центральної Ради їхала з наміром досягти включення до складу УНР усіх західних українських земель — Східної Галичини, Буковини, Закарпаття, Холмщини та Підляшшя. </vt:lpstr>
      <vt:lpstr>Проголошення ЗУНР</vt:lpstr>
      <vt:lpstr>До 8 листопада 1918 p. було створено перший уряд ЗУНР — Тимчасовий Державний Секретаріат.  13 листопада уряд склав присягу. Тоді ж було затверджено конституційні основи новоствореної держави — вона отримала назву Західноукраїнська Народна Республіка (ЗУНР)</vt:lpstr>
      <vt:lpstr>Територія ЗУНР охоплювала 70 тис. кв. км, а населення становило майже 6 млн осіб. Гербом ЗУНР став золотий лев на синьому тлі, а прапором — блакитно-жовте знамено. </vt:lpstr>
      <vt:lpstr>Презентация PowerPoint</vt:lpstr>
      <vt:lpstr>          Герб ЗУНР </vt:lpstr>
      <vt:lpstr>Презентация PowerPoint</vt:lpstr>
      <vt:lpstr>Уряди ЗУНР і Директорії, намагаючись взаємно зміцнити свої позиції та реалізувати на практиці споконвічні мрії українців,  1 грудня 1918 р. у Фастові уклали попередню угоду про об’єднання ЗУНР (Галичина, Буковина, Закарпаття) та УНР (Наддніпрянська Україна).</vt:lpstr>
      <vt:lpstr>Урочисте   проголошення   Акта   злуки   відбулося  22 січня 1919 р. в Києві.</vt:lpstr>
      <vt:lpstr>Акт злуки мав суто символічний характер і до справжнього об’єднання справа не дійшла, оскільки і ЗУНР , і УНР втрачали у цей час позицію за позицією, територію за територією.</vt:lpstr>
      <vt:lpstr>На початку червня 1919 р. польські війська контролювали майже всю Галичину, за винятком трикутника між Дністром, Збручем і Заліщиками. За цих обставин ЗОУНР провела реорганізацію власних владних структур. Вся повнота військової та цивільної влади, за рішенням Української Національної Ради, перейшла до диктатора ЗОУНР Є. Петрушевича. </vt:lpstr>
      <vt:lpstr>Презентация PowerPoint</vt:lpstr>
      <vt:lpstr>Проблемне завдання:</vt:lpstr>
      <vt:lpstr>Причини поразки ЗУНР: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ПРОГОЛОШЕННЯ ЗУНР</dc:title>
  <dc:creator>Светлана</dc:creator>
  <cp:lastModifiedBy>Светлана</cp:lastModifiedBy>
  <cp:revision>9</cp:revision>
  <dcterms:created xsi:type="dcterms:W3CDTF">2013-01-04T09:55:07Z</dcterms:created>
  <dcterms:modified xsi:type="dcterms:W3CDTF">2013-02-23T15:45:53Z</dcterms:modified>
</cp:coreProperties>
</file>